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Lst>
  <p:sldSz cy="5143500" cx="9144000"/>
  <p:notesSz cx="6858000" cy="9144000"/>
  <p:embeddedFontLst>
    <p:embeddedFont>
      <p:font typeface="Helvetica Neue"/>
      <p:regular r:id="rId185"/>
      <p:bold r:id="rId186"/>
      <p:italic r:id="rId187"/>
      <p:boldItalic r:id="rId188"/>
    </p:embeddedFont>
    <p:embeddedFont>
      <p:font typeface="Helvetica Neue Light"/>
      <p:regular r:id="rId189"/>
      <p:bold r:id="rId190"/>
      <p:italic r:id="rId191"/>
      <p:boldItalic r:id="rId192"/>
    </p:embeddedFont>
    <p:embeddedFont>
      <p:font typeface="Roboto Mono"/>
      <p:regular r:id="rId193"/>
      <p:bold r:id="rId194"/>
      <p:italic r:id="rId195"/>
      <p:boldItalic r:id="rId196"/>
    </p:embeddedFont>
    <p:embeddedFont>
      <p:font typeface="DM Sans"/>
      <p:regular r:id="rId197"/>
      <p:bold r:id="rId198"/>
      <p:italic r:id="rId199"/>
      <p:boldItalic r:id="rId2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D959ACD-E0AC-4157-A976-081BDCC04341}">
  <a:tblStyle styleId="{7D959ACD-E0AC-4157-A976-081BDCC0434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font" Target="fonts/HelveticaNeueLight-bold.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font" Target="fonts/RobotoMono-bold.fntdata"/><Relationship Id="rId43" Type="http://schemas.openxmlformats.org/officeDocument/2006/relationships/slide" Target="slides/slide37.xml"/><Relationship Id="rId193" Type="http://schemas.openxmlformats.org/officeDocument/2006/relationships/font" Target="fonts/RobotoMono-regular.fntdata"/><Relationship Id="rId46" Type="http://schemas.openxmlformats.org/officeDocument/2006/relationships/slide" Target="slides/slide40.xml"/><Relationship Id="rId192" Type="http://schemas.openxmlformats.org/officeDocument/2006/relationships/font" Target="fonts/HelveticaNeueLight-boldItalic.fntdata"/><Relationship Id="rId45" Type="http://schemas.openxmlformats.org/officeDocument/2006/relationships/slide" Target="slides/slide39.xml"/><Relationship Id="rId191" Type="http://schemas.openxmlformats.org/officeDocument/2006/relationships/font" Target="fonts/HelveticaNeueLight-italic.fntdata"/><Relationship Id="rId48" Type="http://schemas.openxmlformats.org/officeDocument/2006/relationships/slide" Target="slides/slide42.xml"/><Relationship Id="rId187" Type="http://schemas.openxmlformats.org/officeDocument/2006/relationships/font" Target="fonts/HelveticaNeue-italic.fntdata"/><Relationship Id="rId47" Type="http://schemas.openxmlformats.org/officeDocument/2006/relationships/slide" Target="slides/slide41.xml"/><Relationship Id="rId186" Type="http://schemas.openxmlformats.org/officeDocument/2006/relationships/font" Target="fonts/HelveticaNeue-bold.fntdata"/><Relationship Id="rId185" Type="http://schemas.openxmlformats.org/officeDocument/2006/relationships/font" Target="fonts/HelveticaNeue-regular.fntdata"/><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font" Target="fonts/HelveticaNeueLight-regular.fntdata"/><Relationship Id="rId188" Type="http://schemas.openxmlformats.org/officeDocument/2006/relationships/font" Target="fonts/HelveticaNeue-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font" Target="fonts/DMSans-bold.fntdata"/><Relationship Id="rId14" Type="http://schemas.openxmlformats.org/officeDocument/2006/relationships/slide" Target="slides/slide8.xml"/><Relationship Id="rId197" Type="http://schemas.openxmlformats.org/officeDocument/2006/relationships/font" Target="fonts/DMSans-regular.fntdata"/><Relationship Id="rId17" Type="http://schemas.openxmlformats.org/officeDocument/2006/relationships/slide" Target="slides/slide11.xml"/><Relationship Id="rId196" Type="http://schemas.openxmlformats.org/officeDocument/2006/relationships/font" Target="fonts/RobotoMono-boldItalic.fntdata"/><Relationship Id="rId16" Type="http://schemas.openxmlformats.org/officeDocument/2006/relationships/slide" Target="slides/slide10.xml"/><Relationship Id="rId195" Type="http://schemas.openxmlformats.org/officeDocument/2006/relationships/font" Target="fonts/RobotoMono-italic.fntdata"/><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font" Target="fonts/DMSans-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0" Type="http://schemas.openxmlformats.org/officeDocument/2006/relationships/font" Target="fonts/DM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4f6bcc3a-1aba-40c8-940f-59a7bcb4af81"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e19411f1-2366-44b7-962a-ae484258cfe9" TargetMode="Externa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a0b0ee8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12a0b0ee89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2a0b0ee89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12a0b0ee89c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39b8b28fb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39b8b28fb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39b8b28fb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39b8b28fb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39b8b28fb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139b8b28fb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39b8b28fb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139b8b28fb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139b8b28fbb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139b8b28fbb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39b8b28fb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39b8b28fb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39b8b28fbb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39b8b28fb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39b8b28fb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39b8b28fb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39b8b28fbb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39b8b28fbb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39b8b28fbb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39b8b28fbb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2a0b0ee89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12a0b0ee89c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39b8b28fbb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39b8b28fbb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39b8b28fb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139b8b28fb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139b8b28fbb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139b8b28fb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39b8b28fbb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139b8b28fbb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139b8b28fbb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139b8b28fbb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39b8b28fbb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139b8b28fbb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39b8b28fbb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139b8b28fbb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39b8b28fbb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139b8b28fbb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39b8b28fbb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39b8b28fbb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139b8b28fbb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139b8b28fbb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a0b0ee89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12a0b0ee89c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39b8b28fbb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139b8b28fbb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139b8b28fbb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139b8b28fbb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139b8b28fbb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139b8b28fbb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39b8b28fbb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139b8b28fbb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39b8b28fbb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139b8b28fbb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139b8b28fbb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139b8b28fbb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¿Cómo crear encuestas de zoom? Disponible en </a:t>
            </a:r>
            <a:r>
              <a:rPr lang="es-419"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generará </a:t>
            </a:r>
            <a:r>
              <a:rPr lang="es-419" u="sng">
                <a:solidFill>
                  <a:schemeClr val="dk1"/>
                </a:solidFill>
                <a:latin typeface="DM Sans"/>
                <a:ea typeface="DM Sans"/>
                <a:cs typeface="DM Sans"/>
                <a:sym typeface="DM Sans"/>
              </a:rPr>
              <a:t>una encuesta de zoom</a:t>
            </a:r>
            <a:r>
              <a:rPr lang="es-419">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39b8b28fbb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139b8b28fbb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139b8b28fbb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139b8b28fbb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139b8b28fbb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139b8b28fbb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39b8b28fbb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139b8b28fbb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a0b0ee89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12a0b0ee89c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139b8b28fbb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139b8b28fbb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139b8b28fbb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139b8b28fbb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139b8b28fbb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139b8b28fbb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139b8b28fbb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139b8b28fbb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139b8b28fbb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139b8b28fbb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139b8b28fbb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139b8b28fbb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39b8b28fbb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39b8b28fbb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139b8b28fbb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139b8b28fbb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139b8b28fbb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139b8b28fbb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139b8b28fbb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139b8b28fbb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a0b0ee89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12a0b0ee89c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139b8b28fbb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139b8b28fbb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139b8b28fbb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139b8b28fbb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39b8b28fbb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139b8b28fbb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139b8b28fbb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139b8b28fbb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139b8b28fbb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139b8b28fbb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139b8b28fbb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139b8b28fbb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139b8b28fbb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139b8b28fbb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139b8b28fbb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139b8b28fbb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139b8b28fbb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139b8b28fbb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139b8b28fbb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139b8b28fbb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¿Cómo crear encuestas de zoom? Disponible en </a:t>
            </a:r>
            <a:r>
              <a:rPr lang="es-419"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generará </a:t>
            </a:r>
            <a:r>
              <a:rPr lang="es-419" u="sng">
                <a:solidFill>
                  <a:schemeClr val="dk1"/>
                </a:solidFill>
                <a:latin typeface="DM Sans"/>
                <a:ea typeface="DM Sans"/>
                <a:cs typeface="DM Sans"/>
                <a:sym typeface="DM Sans"/>
              </a:rPr>
              <a:t>una encuesta de zoom</a:t>
            </a:r>
            <a:r>
              <a:rPr lang="es-419">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a0b0ee89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12a0b0ee89c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39b8b28fbb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139b8b28fbb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139b8b28fbb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139b8b28fbb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139b8b28fbb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139b8b28fbb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139b8b28fbb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139b8b28fbb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139b8b28fbb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139b8b28fbb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139b8b28fbb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139b8b28fbb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139b8b28fbb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139b8b28fbb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139b8b28fbb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139b8b28fbb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citas.</a:t>
            </a:r>
            <a:endParaRPr>
              <a:latin typeface="DM Sans"/>
              <a:ea typeface="DM Sans"/>
              <a:cs typeface="DM Sans"/>
              <a:sym typeface="DM Sans"/>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139b8b28fbb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139b8b28fbb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39b8b28fbb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39b8b28fbb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a0b0ee89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12a0b0ee89c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139b8b28fbb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139b8b28fbb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139b8b28fbb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139b8b28fbb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139b8b28fbb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139b8b28fbb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139b8b28fbb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139b8b28fbb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139b8b28fbb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139b8b28fbb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139b8b28fbb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139b8b28fbb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139b8b28fbb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139b8b28fbb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139b8b28fbb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139b8b28fbb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39b8b28fbb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139b8b28fbb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139b8b28fbb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139b8b28fbb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a0b0ee89c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2a0b0ee89c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139b8b28fbb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139b8b28fbb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139b8b28fbb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139b8b28fbb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ACTIVIDAD que se puede llevar a cabo en formato “Breakout Rooms”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419">
                <a:solidFill>
                  <a:schemeClr val="dk1"/>
                </a:solidFill>
                <a:latin typeface="DM Sans"/>
                <a:ea typeface="DM Sans"/>
                <a:cs typeface="DM Sans"/>
                <a:sym typeface="DM Sans"/>
              </a:rPr>
              <a:t>Crear breakout rooms para trabajar en grupos.. De no saber cómo, favor de revisar el siguiente tutorial: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419">
                <a:solidFill>
                  <a:schemeClr val="dk1"/>
                </a:solidFill>
                <a:latin typeface="DM Sans"/>
                <a:ea typeface="DM Sans"/>
                <a:cs typeface="DM Sans"/>
                <a:sym typeface="DM Sans"/>
              </a:rPr>
              <a:t>En PPT: </a:t>
            </a:r>
            <a:r>
              <a:rPr lang="es-419"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419">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419">
                <a:solidFill>
                  <a:schemeClr val="dk1"/>
                </a:solidFill>
                <a:latin typeface="DM Sans"/>
                <a:ea typeface="DM Sans"/>
                <a:cs typeface="DM Sans"/>
                <a:sym typeface="DM Sans"/>
              </a:rPr>
              <a:t>En video: </a:t>
            </a:r>
            <a:r>
              <a:rPr lang="es-419" u="sng">
                <a:solidFill>
                  <a:schemeClr val="hlink"/>
                </a:solidFill>
                <a:latin typeface="DM Sans"/>
                <a:ea typeface="DM Sans"/>
                <a:cs typeface="DM Sans"/>
                <a:sym typeface="DM Sans"/>
                <a:hlinkClick r:id="rId3"/>
              </a:rPr>
              <a:t>https://www.youtube.com/watch?v=PJL8iYTIY3E&amp;feature=youtu.be</a:t>
            </a:r>
            <a:r>
              <a:rPr lang="es-419">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419">
                <a:solidFill>
                  <a:schemeClr val="dk1"/>
                </a:solidFill>
                <a:latin typeface="DM Sans"/>
                <a:ea typeface="DM Sans"/>
                <a:cs typeface="DM Sans"/>
                <a:sym typeface="DM Sans"/>
              </a:rPr>
              <a:t>Se recomienda que los grupos sean de números pares, máximo 4 participantes y de así requerirse, ser acompañados por un tutor.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139b8b28fbb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139b8b28fbb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139b8b28fbb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139b8b28fbb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139b8b28fbb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139b8b28fbb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139b8b28fbb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139b8b28fbb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139b8b28fbb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139b8b28fbb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139b8b28fbb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139b8b28fbb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139b8b28fbb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139b8b28fbb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a0b0ee89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12a0b0ee89c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a0b0ee89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12a0b0ee89c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2a0b0ee89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12a0b0ee89c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a0b0ee89c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12a0b0ee89c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2a0b0ee89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12a0b0ee89c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a0b0ee89c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2a0b0ee89c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a0b0ee89c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12a0b0ee89c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2a0b0ee89c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12a0b0ee89c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a0b0ee89c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12a0b0ee89c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a0b0ee89c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2a0b0ee89c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2a0b0ee89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12a0b0ee89c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a0b0ee89c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12a0b0ee89c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2a0b0ee89c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12a0b0ee89c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536d20da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536d20da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2a0b0ee89c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12a0b0ee89c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a0b0ee89c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12a0b0ee89c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2a0b0ee89c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12a0b0ee89c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a0b0ee89c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12a0b0ee89c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a0b0ee89c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12a0b0ee89c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2a0b0ee89c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12a0b0ee89c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2a0b0ee89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12a0b0ee89c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2a0b0ee89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12a0b0ee89c_0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2a0b0ee89c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12a0b0ee89c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2a0b0ee89c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12a0b0ee89c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a0b0ee89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12a0b0ee89c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2a0b0ee89c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12a0b0ee89c_0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2a0b0ee89c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12a0b0ee89c_0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2a0b0ee89c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12a0b0ee89c_0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2a0b0ee89c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12a0b0ee89c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2a0b0ee89c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12a0b0ee89c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2a0b0ee89c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12a0b0ee89c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2a0b0ee89c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12a0b0ee89c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2a0b0ee89c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12a0b0ee89c_0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2a0b0ee89c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12a0b0ee89c_0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2a0b0ee89c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12a0b0ee89c_0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a0b0ee89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12a0b0ee89c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2a0b0ee89c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12a0b0ee89c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2a0b0ee89c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12a0b0ee89c_0_3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2a0b0ee89c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12a0b0ee89c_0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2a0b0ee89c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12a0b0ee89c_0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2a0b0ee89c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12a0b0ee89c_0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2a0b0ee89c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12a0b0ee89c_0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2a0b0ee89c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12a0b0ee89c_0_4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2a0b0ee89c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12a0b0ee89c_0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2a0b0ee89c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12a0b0ee89c_0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2a0b0ee89c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12a0b0ee89c_0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a0b0ee89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12a0b0ee89c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u="sng">
                <a:solidFill>
                  <a:schemeClr val="hlink"/>
                </a:solidFill>
                <a:hlinkClick r:id="rId2"/>
              </a:rPr>
              <a:t>https://create.kahoot.it/details/4f6bcc3a-1aba-40c8-940f-59a7bcb4af81</a:t>
            </a:r>
            <a:r>
              <a:rPr lang="es-419">
                <a:solidFill>
                  <a:schemeClr val="dk1"/>
                </a:solidFill>
              </a:rPr>
              <a:t>  </a:t>
            </a:r>
            <a:r>
              <a:rPr b="1" lang="es-419">
                <a:solidFill>
                  <a:schemeClr val="dk1"/>
                </a:solidFill>
              </a:rPr>
              <a:t>Recuerda entrar al kahoot usando la cuenta Premium de Coder </a:t>
            </a:r>
            <a:br>
              <a:rPr b="1" lang="es-419">
                <a:solidFill>
                  <a:schemeClr val="dk1"/>
                </a:solidFill>
              </a:rPr>
            </a:br>
            <a:r>
              <a:rPr lang="es-419">
                <a:solidFill>
                  <a:schemeClr val="dk1"/>
                </a:solidFill>
              </a:rPr>
              <a:t>Haz click en “Empezar” y luego clickea la opción de “Modo clásico”. Obtendrás un pin para compartir con los estudiantes para que puedan ingresar al juego desde su dispositivo y comenzar a jugar. 💪🏼</a:t>
            </a:r>
            <a:endParaRPr>
              <a:solidFill>
                <a:schemeClr val="dk1"/>
              </a:solidFill>
            </a:endParaRPr>
          </a:p>
          <a:p>
            <a:pPr indent="0" lvl="0" marL="457200" rtl="0" algn="l">
              <a:lnSpc>
                <a:spcPct val="100000"/>
              </a:lnSpc>
              <a:spcBef>
                <a:spcPts val="0"/>
              </a:spcBef>
              <a:spcAft>
                <a:spcPts val="0"/>
              </a:spcAft>
              <a:buSzPts val="1100"/>
              <a:buNone/>
            </a:pPr>
            <a:r>
              <a:t/>
            </a:r>
            <a:endParaRPr b="1">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2a0b0ee89c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12a0b0ee89c_0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2a0b0ee89c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12a0b0ee89c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2a0b0ee89c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12a0b0ee89c_0_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2a0b0ee89c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12a0b0ee89c_0_4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2a0b0ee89c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12a0b0ee89c_0_4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2a0b0ee89c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g12a0b0ee89c_0_4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2a0b0ee89c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12a0b0ee89c_0_4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2a0b0ee89c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12a0b0ee89c_0_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2a0b0ee89c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12a0b0ee89c_0_4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2a0b0ee89c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12a0b0ee89c_0_4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a0b0ee89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2a0b0ee89c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2a0b0ee89c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12a0b0ee89c_0_4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2a0b0ee89c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12a0b0ee89c_0_5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2a0b0ee89c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g12a0b0ee89c_0_5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2a0b0ee89c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g12a0b0ee89c_0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2a0b0ee89c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12a0b0ee89c_0_5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2a0b0ee89c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12a0b0ee89c_0_5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2a0b0ee89c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g12a0b0ee89c_0_5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2a0b0ee89c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g12a0b0ee89c_0_5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¿Cómo crear encuestas de zoom? Disponible en </a:t>
            </a:r>
            <a:r>
              <a:rPr lang="es-419"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generará </a:t>
            </a:r>
            <a:r>
              <a:rPr lang="es-419" u="sng">
                <a:solidFill>
                  <a:schemeClr val="dk1"/>
                </a:solidFill>
                <a:latin typeface="DM Sans"/>
                <a:ea typeface="DM Sans"/>
                <a:cs typeface="DM Sans"/>
                <a:sym typeface="DM Sans"/>
              </a:rPr>
              <a:t>una encuesta de zoom</a:t>
            </a:r>
            <a:r>
              <a:rPr lang="es-419">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2a0b0ee89c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12a0b0ee89c_0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2a0b0ee89c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g12a0b0ee89c_0_5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a0b0ee89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12a0b0ee89c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2a0b0ee89c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12a0b0ee89c_0_5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2a0b0ee89c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12a0b0ee89c_0_5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2a0b0ee89c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12a0b0ee89c_0_6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2a0b0ee89c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12a0b0ee89c_0_6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2a0b0ee89c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12a0b0ee89c_0_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2a0b0ee89c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g12a0b0ee89c_0_6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2a0b0ee89c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g12a0b0ee89c_0_6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2a0b0ee89c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g12a0b0ee89c_0_6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2a0b0ee89c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12a0b0ee89c_0_6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396c156e9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396c156e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2a0b0ee89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12a0b0ee89c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39b8b28f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g139b8b28fb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Obligatoria siempre.</a:t>
            </a:r>
            <a:r>
              <a:rPr lang="es-419">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39b8b28fb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139b8b28fb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39b8b28fb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39b8b28fb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39b8b28fb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139b8b28fb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39b8b28fb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39b8b28fb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39b8b28fb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39b8b28fb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u="sng">
                <a:solidFill>
                  <a:schemeClr val="hlink"/>
                </a:solidFill>
                <a:hlinkClick r:id="rId2"/>
              </a:rPr>
              <a:t>https://create.kahoot.it/details/e19411f1-2366-44b7-962a-ae484258cfe9</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39b8b28fb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39b8b28fb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39b8b28fbb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39b8b28fb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39b8b28fb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139b8b28fb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39b8b28fbb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39b8b28fb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2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 name="Google Shape;68;p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5">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6">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8">
  <p:cSld name="SECTION_HEADER_1_1_1_1_1_1_1_1_1_12">
    <p:bg>
      <p:bgPr>
        <a:blipFill>
          <a:blip r:embed="rId2">
            <a:alphaModFix/>
          </a:blip>
          <a:stretch>
            <a:fillRect/>
          </a:stretch>
        </a:blipFill>
      </p:bgPr>
    </p:bg>
    <p:spTree>
      <p:nvGrpSpPr>
        <p:cNvPr id="75" name="Shape 75"/>
        <p:cNvGrpSpPr/>
        <p:nvPr/>
      </p:nvGrpSpPr>
      <p:grpSpPr>
        <a:xfrm>
          <a:off x="0" y="0"/>
          <a:ext cx="0" cy="0"/>
          <a:chOff x="0" y="0"/>
          <a:chExt cx="0" cy="0"/>
        </a:xfrm>
      </p:grpSpPr>
      <p:pic>
        <p:nvPicPr>
          <p:cNvPr id="76" name="Google Shape;76;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1">
  <p:cSld name="SECTION_HEADER_1_1_1_1_1_1_1_1_1_7">
    <p:bg>
      <p:bgPr>
        <a:blipFill>
          <a:blip r:embed="rId2">
            <a:alphaModFix/>
          </a:blip>
          <a:stretch>
            <a:fillRect/>
          </a:stretch>
        </a:blipFill>
      </p:bgPr>
    </p:bg>
    <p:spTree>
      <p:nvGrpSpPr>
        <p:cNvPr id="79" name="Shape 79"/>
        <p:cNvGrpSpPr/>
        <p:nvPr/>
      </p:nvGrpSpPr>
      <p:grpSpPr>
        <a:xfrm>
          <a:off x="0" y="0"/>
          <a:ext cx="0" cy="0"/>
          <a:chOff x="0" y="0"/>
          <a:chExt cx="0" cy="0"/>
        </a:xfrm>
      </p:grpSpPr>
      <p:pic>
        <p:nvPicPr>
          <p:cNvPr id="80" name="Google Shape;80;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8">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9">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1">
  <p:cSld name="SECTION_HEADER_1_1_1_2">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10">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1">
  <p:cSld name="SECTION_HEADER_1_1_1_1_1_3">
    <p:bg>
      <p:bgPr>
        <a:blipFill>
          <a:blip r:embed="rId2">
            <a:alphaModFix/>
          </a:blip>
          <a:stretch>
            <a:fillRect/>
          </a:stretch>
        </a:blipFill>
      </p:bgPr>
    </p:bg>
    <p:spTree>
      <p:nvGrpSpPr>
        <p:cNvPr id="89" name="Shape 89"/>
        <p:cNvGrpSpPr/>
        <p:nvPr/>
      </p:nvGrpSpPr>
      <p:grpSpPr>
        <a:xfrm>
          <a:off x="0" y="0"/>
          <a:ext cx="0" cy="0"/>
          <a:chOff x="0" y="0"/>
          <a:chExt cx="0" cy="0"/>
        </a:xfrm>
      </p:grpSpPr>
      <p:pic>
        <p:nvPicPr>
          <p:cNvPr id="90" name="Google Shape;90;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7">
  <p:cSld name="SECTION_HEADER_1_1_1_1_1_1_1_1_1_11">
    <p:bg>
      <p:bgPr>
        <a:blipFill>
          <a:blip r:embed="rId2">
            <a:alphaModFix/>
          </a:blip>
          <a:stretch>
            <a:fillRect/>
          </a:stretch>
        </a:blipFill>
      </p:bgPr>
    </p:bg>
    <p:spTree>
      <p:nvGrpSpPr>
        <p:cNvPr id="91" name="Shape 91"/>
        <p:cNvGrpSpPr/>
        <p:nvPr/>
      </p:nvGrpSpPr>
      <p:grpSpPr>
        <a:xfrm>
          <a:off x="0" y="0"/>
          <a:ext cx="0" cy="0"/>
          <a:chOff x="0" y="0"/>
          <a:chExt cx="0" cy="0"/>
        </a:xfrm>
      </p:grpSpPr>
      <p:pic>
        <p:nvPicPr>
          <p:cNvPr id="92" name="Google Shape;92;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1.xml"/><Relationship Id="rId3" Type="http://schemas.openxmlformats.org/officeDocument/2006/relationships/image" Target="../media/image14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2.xml"/><Relationship Id="rId3" Type="http://schemas.openxmlformats.org/officeDocument/2006/relationships/image" Target="../media/image108.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4.xml"/><Relationship Id="rId3" Type="http://schemas.openxmlformats.org/officeDocument/2006/relationships/image" Target="../media/image10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5.xml"/><Relationship Id="rId3" Type="http://schemas.openxmlformats.org/officeDocument/2006/relationships/image" Target="../media/image107.png"/><Relationship Id="rId4" Type="http://schemas.openxmlformats.org/officeDocument/2006/relationships/image" Target="../media/image11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7.xml"/><Relationship Id="rId3" Type="http://schemas.openxmlformats.org/officeDocument/2006/relationships/image" Target="../media/image109.jpg"/><Relationship Id="rId4" Type="http://schemas.openxmlformats.org/officeDocument/2006/relationships/image" Target="../media/image105.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8.xml"/><Relationship Id="rId3" Type="http://schemas.openxmlformats.org/officeDocument/2006/relationships/image" Target="../media/image109.jpg"/><Relationship Id="rId4" Type="http://schemas.openxmlformats.org/officeDocument/2006/relationships/image" Target="../media/image106.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9.xml"/><Relationship Id="rId3" Type="http://schemas.openxmlformats.org/officeDocument/2006/relationships/image" Target="../media/image1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3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0.xml"/><Relationship Id="rId3" Type="http://schemas.openxmlformats.org/officeDocument/2006/relationships/image" Target="../media/image11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2.xml"/><Relationship Id="rId3" Type="http://schemas.openxmlformats.org/officeDocument/2006/relationships/image" Target="../media/image11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4.xml"/><Relationship Id="rId3" Type="http://schemas.openxmlformats.org/officeDocument/2006/relationships/image" Target="../media/image11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6.xml"/><Relationship Id="rId3" Type="http://schemas.openxmlformats.org/officeDocument/2006/relationships/image" Target="../media/image12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7.xml"/><Relationship Id="rId3" Type="http://schemas.openxmlformats.org/officeDocument/2006/relationships/image" Target="../media/image2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9.xml"/><Relationship Id="rId3" Type="http://schemas.openxmlformats.org/officeDocument/2006/relationships/image" Target="../media/image1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1.xml"/><Relationship Id="rId3" Type="http://schemas.openxmlformats.org/officeDocument/2006/relationships/image" Target="../media/image11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4.xml"/><Relationship Id="rId3" Type="http://schemas.openxmlformats.org/officeDocument/2006/relationships/image" Target="../media/image125.png"/><Relationship Id="rId4" Type="http://schemas.openxmlformats.org/officeDocument/2006/relationships/image" Target="../media/image13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5.xml"/><Relationship Id="rId3" Type="http://schemas.openxmlformats.org/officeDocument/2006/relationships/image" Target="../media/image9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7.xml"/><Relationship Id="rId3" Type="http://schemas.openxmlformats.org/officeDocument/2006/relationships/image" Target="../media/image11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8.xml"/><Relationship Id="rId3" Type="http://schemas.openxmlformats.org/officeDocument/2006/relationships/image" Target="../media/image15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0.xml"/><Relationship Id="rId3" Type="http://schemas.openxmlformats.org/officeDocument/2006/relationships/image" Target="../media/image11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1.xml"/><Relationship Id="rId3" Type="http://schemas.openxmlformats.org/officeDocument/2006/relationships/image" Target="../media/image11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2.xml"/><Relationship Id="rId3" Type="http://schemas.openxmlformats.org/officeDocument/2006/relationships/image" Target="../media/image11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3.xml"/><Relationship Id="rId3" Type="http://schemas.openxmlformats.org/officeDocument/2006/relationships/image" Target="../media/image1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5.xml"/><Relationship Id="rId3" Type="http://schemas.openxmlformats.org/officeDocument/2006/relationships/image" Target="../media/image13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8.xml"/><Relationship Id="rId3" Type="http://schemas.openxmlformats.org/officeDocument/2006/relationships/image" Target="../media/image13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0.xml"/><Relationship Id="rId3" Type="http://schemas.openxmlformats.org/officeDocument/2006/relationships/image" Target="../media/image126.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2.xml"/><Relationship Id="rId3" Type="http://schemas.openxmlformats.org/officeDocument/2006/relationships/image" Target="../media/image134.png"/><Relationship Id="rId4" Type="http://schemas.openxmlformats.org/officeDocument/2006/relationships/image" Target="../media/image124.png"/><Relationship Id="rId5" Type="http://schemas.openxmlformats.org/officeDocument/2006/relationships/image" Target="../media/image12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3.xml"/><Relationship Id="rId3" Type="http://schemas.openxmlformats.org/officeDocument/2006/relationships/image" Target="../media/image15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6.xml"/><Relationship Id="rId3" Type="http://schemas.openxmlformats.org/officeDocument/2006/relationships/image" Target="../media/image13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7.xml"/><Relationship Id="rId3" Type="http://schemas.openxmlformats.org/officeDocument/2006/relationships/image" Target="../media/image13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8.xml"/><Relationship Id="rId3" Type="http://schemas.openxmlformats.org/officeDocument/2006/relationships/image" Target="../media/image12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9.xml"/><Relationship Id="rId3" Type="http://schemas.openxmlformats.org/officeDocument/2006/relationships/image" Target="../media/image9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3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0.xml"/><Relationship Id="rId3" Type="http://schemas.openxmlformats.org/officeDocument/2006/relationships/image" Target="../media/image13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1.xml"/><Relationship Id="rId3" Type="http://schemas.openxmlformats.org/officeDocument/2006/relationships/image" Target="../media/image151.png"/><Relationship Id="rId4" Type="http://schemas.openxmlformats.org/officeDocument/2006/relationships/image" Target="../media/image14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2.xml"/><Relationship Id="rId3" Type="http://schemas.openxmlformats.org/officeDocument/2006/relationships/image" Target="../media/image14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7.xml"/><Relationship Id="rId3" Type="http://schemas.openxmlformats.org/officeDocument/2006/relationships/image" Target="../media/image13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9.xml"/><Relationship Id="rId3" Type="http://schemas.openxmlformats.org/officeDocument/2006/relationships/image" Target="../media/image1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0.xml"/><Relationship Id="rId3" Type="http://schemas.openxmlformats.org/officeDocument/2006/relationships/image" Target="../media/image13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2.xml"/><Relationship Id="rId3" Type="http://schemas.openxmlformats.org/officeDocument/2006/relationships/image" Target="../media/image13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3.xml"/><Relationship Id="rId3" Type="http://schemas.openxmlformats.org/officeDocument/2006/relationships/image" Target="../media/image14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4.xml"/><Relationship Id="rId3" Type="http://schemas.openxmlformats.org/officeDocument/2006/relationships/image" Target="../media/image14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7.xml"/><Relationship Id="rId3" Type="http://schemas.openxmlformats.org/officeDocument/2006/relationships/image" Target="../media/image158.png"/><Relationship Id="rId4" Type="http://schemas.openxmlformats.org/officeDocument/2006/relationships/image" Target="../media/image152.png"/><Relationship Id="rId5" Type="http://schemas.openxmlformats.org/officeDocument/2006/relationships/image" Target="../media/image13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8.xml"/><Relationship Id="rId3" Type="http://schemas.openxmlformats.org/officeDocument/2006/relationships/image" Target="../media/image157.png"/><Relationship Id="rId4" Type="http://schemas.openxmlformats.org/officeDocument/2006/relationships/image" Target="../media/image15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9.xml"/><Relationship Id="rId3" Type="http://schemas.openxmlformats.org/officeDocument/2006/relationships/image" Target="../media/image1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0.xml"/><Relationship Id="rId3" Type="http://schemas.openxmlformats.org/officeDocument/2006/relationships/image" Target="../media/image15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1.xml"/><Relationship Id="rId3" Type="http://schemas.openxmlformats.org/officeDocument/2006/relationships/image" Target="../media/image14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2.xml"/><Relationship Id="rId3" Type="http://schemas.openxmlformats.org/officeDocument/2006/relationships/image" Target="../media/image14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8.xml"/><Relationship Id="rId3" Type="http://schemas.openxmlformats.org/officeDocument/2006/relationships/image" Target="../media/image1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50.png"/><Relationship Id="rId5" Type="http://schemas.openxmlformats.org/officeDocument/2006/relationships/image" Target="../media/image37.png"/><Relationship Id="rId6" Type="http://schemas.openxmlformats.org/officeDocument/2006/relationships/image" Target="../media/image44.png"/><Relationship Id="rId7"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42.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60.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5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38.png"/><Relationship Id="rId9" Type="http://schemas.openxmlformats.org/officeDocument/2006/relationships/slide" Target="/ppt/slides/slide37.xml"/><Relationship Id="rId5" Type="http://schemas.openxmlformats.org/officeDocument/2006/relationships/slide" Target="/ppt/slides/slide8.xml"/><Relationship Id="rId6" Type="http://schemas.openxmlformats.org/officeDocument/2006/relationships/slide" Target="/ppt/slides/slide8.xml"/><Relationship Id="rId7" Type="http://schemas.openxmlformats.org/officeDocument/2006/relationships/slide" Target="/ppt/slides/slide19.xml"/><Relationship Id="rId8" Type="http://schemas.openxmlformats.org/officeDocument/2006/relationships/slide" Target="/ppt/slides/slide26.xml"/><Relationship Id="rId11" Type="http://schemas.openxmlformats.org/officeDocument/2006/relationships/slide" Target="/ppt/slides/slide78.xml"/><Relationship Id="rId10" Type="http://schemas.openxmlformats.org/officeDocument/2006/relationships/slide" Target="/ppt/slides/slide5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48.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 Id="rId3"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6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 Id="rId3"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 Id="rId3" Type="http://schemas.openxmlformats.org/officeDocument/2006/relationships/image" Target="../media/image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image" Target="../media/image8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 Id="rId3" Type="http://schemas.openxmlformats.org/officeDocument/2006/relationships/image" Target="../media/image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 Id="rId3" Type="http://schemas.openxmlformats.org/officeDocument/2006/relationships/image" Target="../media/image6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 Id="rId3" Type="http://schemas.openxmlformats.org/officeDocument/2006/relationships/image" Target="../media/image75.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99.png"/><Relationship Id="rId4" Type="http://schemas.openxmlformats.org/officeDocument/2006/relationships/image" Target="../media/image72.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 Id="rId3"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3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0.xml"/><Relationship Id="rId3" Type="http://schemas.openxmlformats.org/officeDocument/2006/relationships/image" Target="../media/image77.png"/><Relationship Id="rId4" Type="http://schemas.openxmlformats.org/officeDocument/2006/relationships/image" Target="../media/image82.png"/><Relationship Id="rId5" Type="http://schemas.openxmlformats.org/officeDocument/2006/relationships/image" Target="../media/image71.png"/><Relationship Id="rId6" Type="http://schemas.openxmlformats.org/officeDocument/2006/relationships/image" Target="../media/image7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3.xml"/><Relationship Id="rId3" Type="http://schemas.openxmlformats.org/officeDocument/2006/relationships/image" Target="../media/image8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4.xml"/><Relationship Id="rId3" Type="http://schemas.openxmlformats.org/officeDocument/2006/relationships/image" Target="../media/image84.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5.xml"/><Relationship Id="rId3" Type="http://schemas.openxmlformats.org/officeDocument/2006/relationships/image" Target="../media/image96.gi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6.xml"/><Relationship Id="rId3" Type="http://schemas.openxmlformats.org/officeDocument/2006/relationships/image" Target="../media/image80.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9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9.xml"/><Relationship Id="rId3" Type="http://schemas.openxmlformats.org/officeDocument/2006/relationships/image" Target="../media/image1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1.xml"/><Relationship Id="rId3" Type="http://schemas.openxmlformats.org/officeDocument/2006/relationships/image" Target="../media/image98.png"/><Relationship Id="rId4" Type="http://schemas.openxmlformats.org/officeDocument/2006/relationships/image" Target="../media/image88.png"/><Relationship Id="rId5" Type="http://schemas.openxmlformats.org/officeDocument/2006/relationships/image" Target="../media/image92.png"/><Relationship Id="rId6" Type="http://schemas.openxmlformats.org/officeDocument/2006/relationships/image" Target="../media/image97.png"/><Relationship Id="rId7" Type="http://schemas.openxmlformats.org/officeDocument/2006/relationships/image" Target="../media/image101.png"/><Relationship Id="rId8" Type="http://schemas.openxmlformats.org/officeDocument/2006/relationships/image" Target="../media/image12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3.xml"/><Relationship Id="rId3" Type="http://schemas.openxmlformats.org/officeDocument/2006/relationships/image" Target="../media/image10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8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5.xml"/><Relationship Id="rId3" Type="http://schemas.openxmlformats.org/officeDocument/2006/relationships/image" Target="../media/image86.png"/><Relationship Id="rId4" Type="http://schemas.openxmlformats.org/officeDocument/2006/relationships/image" Target="../media/image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6.xml"/><Relationship Id="rId3" Type="http://schemas.openxmlformats.org/officeDocument/2006/relationships/image" Target="../media/image86.png"/><Relationship Id="rId4" Type="http://schemas.openxmlformats.org/officeDocument/2006/relationships/image" Target="../media/image6.png"/><Relationship Id="rId5" Type="http://schemas.openxmlformats.org/officeDocument/2006/relationships/hyperlink" Target="https://drive.google.com/file/d/1mCVyfcewqeluqvezBuJ_ZqLOakT3P48n/view?usp=sharing" TargetMode="External"/><Relationship Id="rId6" Type="http://schemas.openxmlformats.org/officeDocument/2006/relationships/hyperlink" Target="https://drive.google.com/file/d/1mCVyfcewqeluqvezBuJ_ZqLOakT3P48n/view?usp=sharing" TargetMode="External"/><Relationship Id="rId7" Type="http://schemas.openxmlformats.org/officeDocument/2006/relationships/hyperlink" Target="https://drive.google.com/file/d/1mCVyfcewqeluqvezBuJ_ZqLOakT3P48n/view?usp=sharing"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2.xml"/><Relationship Id="rId3" Type="http://schemas.openxmlformats.org/officeDocument/2006/relationships/image" Target="../media/image17.png"/><Relationship Id="rId4" Type="http://schemas.openxmlformats.org/officeDocument/2006/relationships/image" Target="../media/image38.png"/><Relationship Id="rId9" Type="http://schemas.openxmlformats.org/officeDocument/2006/relationships/slide" Target="/ppt/slides/slide56.xml"/><Relationship Id="rId5" Type="http://schemas.openxmlformats.org/officeDocument/2006/relationships/slide" Target="/ppt/slides/slide8.xml"/><Relationship Id="rId6" Type="http://schemas.openxmlformats.org/officeDocument/2006/relationships/slide" Target="/ppt/slides/slide19.xml"/><Relationship Id="rId7" Type="http://schemas.openxmlformats.org/officeDocument/2006/relationships/slide" Target="/ppt/slides/slide26.xml"/><Relationship Id="rId8" Type="http://schemas.openxmlformats.org/officeDocument/2006/relationships/slide" Target="/ppt/slides/slide37.xml"/><Relationship Id="rId11" Type="http://schemas.openxmlformats.org/officeDocument/2006/relationships/slide" Target="/ppt/slides/slide96.xml"/><Relationship Id="rId10" Type="http://schemas.openxmlformats.org/officeDocument/2006/relationships/slide" Target="/ppt/slides/slide78.xml"/><Relationship Id="rId13" Type="http://schemas.openxmlformats.org/officeDocument/2006/relationships/slide" Target="/ppt/slides/slide156.xml"/><Relationship Id="rId12" Type="http://schemas.openxmlformats.org/officeDocument/2006/relationships/slide" Target="/ppt/slides/slide137.xml"/><Relationship Id="rId14" Type="http://schemas.openxmlformats.org/officeDocument/2006/relationships/slide" Target="/ppt/slides/slide16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3.xml"/><Relationship Id="rId3" Type="http://schemas.openxmlformats.org/officeDocument/2006/relationships/image" Target="../media/image1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4.xml"/><Relationship Id="rId3" Type="http://schemas.openxmlformats.org/officeDocument/2006/relationships/image" Target="../media/image2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5.xml"/><Relationship Id="rId3" Type="http://schemas.openxmlformats.org/officeDocument/2006/relationships/image" Target="../media/image9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8.xml"/><Relationship Id="rId3" Type="http://schemas.openxmlformats.org/officeDocument/2006/relationships/image" Target="../media/image11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4"/>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4"/>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99" name="Google Shape;99;p34"/>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100" name="Google Shape;100;p34"/>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Diferencias entre Seaborn y Matplotlib</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33"/>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Inferencia estadística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34"/>
          <p:cNvSpPr txBox="1"/>
          <p:nvPr/>
        </p:nvSpPr>
        <p:spPr>
          <a:xfrm>
            <a:off x="525950" y="713000"/>
            <a:ext cx="5944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None/>
            </a:pPr>
            <a:r>
              <a:rPr b="1" lang="es-419" sz="4000">
                <a:solidFill>
                  <a:schemeClr val="dk1"/>
                </a:solidFill>
                <a:latin typeface="DM Sans"/>
                <a:ea typeface="DM Sans"/>
                <a:cs typeface="DM Sans"/>
                <a:sym typeface="DM Sans"/>
              </a:rPr>
              <a:t>Inferencia estadística</a:t>
            </a:r>
            <a:endParaRPr b="1" sz="40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979" name="Google Shape;979;p134"/>
          <p:cNvSpPr txBox="1"/>
          <p:nvPr/>
        </p:nvSpPr>
        <p:spPr>
          <a:xfrm>
            <a:off x="3313375" y="1772500"/>
            <a:ext cx="5541000" cy="20829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Helvetica Neue Light"/>
              <a:buChar char="✓"/>
            </a:pPr>
            <a:r>
              <a:rPr b="1" lang="es-419" sz="1350">
                <a:solidFill>
                  <a:schemeClr val="dk1"/>
                </a:solidFill>
                <a:latin typeface="DM Sans"/>
                <a:ea typeface="DM Sans"/>
                <a:cs typeface="DM Sans"/>
                <a:sym typeface="DM Sans"/>
              </a:rPr>
              <a:t>Inferencia estadística </a:t>
            </a:r>
            <a:r>
              <a:rPr lang="es-419" sz="1350">
                <a:solidFill>
                  <a:schemeClr val="dk1"/>
                </a:solidFill>
                <a:latin typeface="DM Sans"/>
                <a:ea typeface="DM Sans"/>
                <a:cs typeface="DM Sans"/>
                <a:sym typeface="DM Sans"/>
              </a:rPr>
              <a:t>es un conjunto de métodos y técnicas que permiten inferir el comportamiento de una </a:t>
            </a:r>
            <a:r>
              <a:rPr b="1" lang="es-419" sz="1350">
                <a:solidFill>
                  <a:schemeClr val="dk1"/>
                </a:solidFill>
                <a:latin typeface="DM Sans"/>
                <a:ea typeface="DM Sans"/>
                <a:cs typeface="DM Sans"/>
                <a:sym typeface="DM Sans"/>
              </a:rPr>
              <a:t>población</a:t>
            </a:r>
            <a:r>
              <a:rPr lang="es-419" sz="1350">
                <a:solidFill>
                  <a:schemeClr val="dk1"/>
                </a:solidFill>
                <a:latin typeface="DM Sans"/>
                <a:ea typeface="DM Sans"/>
                <a:cs typeface="DM Sans"/>
                <a:sym typeface="DM Sans"/>
              </a:rPr>
              <a:t> con base en una </a:t>
            </a:r>
            <a:r>
              <a:rPr b="1" lang="es-419" sz="1350">
                <a:solidFill>
                  <a:schemeClr val="dk1"/>
                </a:solidFill>
                <a:latin typeface="DM Sans"/>
                <a:ea typeface="DM Sans"/>
                <a:cs typeface="DM Sans"/>
                <a:sym typeface="DM Sans"/>
              </a:rPr>
              <a:t>muestra</a:t>
            </a:r>
            <a:r>
              <a:rPr lang="es-419"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Helvetica Neue"/>
              <a:buChar char="✓"/>
            </a:pPr>
            <a:r>
              <a:rPr b="1" lang="es-419" sz="1350">
                <a:solidFill>
                  <a:schemeClr val="dk1"/>
                </a:solidFill>
                <a:latin typeface="DM Sans"/>
                <a:ea typeface="DM Sans"/>
                <a:cs typeface="DM Sans"/>
                <a:sym typeface="DM Sans"/>
              </a:rPr>
              <a:t>Muestra </a:t>
            </a:r>
            <a:r>
              <a:rPr lang="es-419" sz="1350">
                <a:solidFill>
                  <a:schemeClr val="dk1"/>
                </a:solidFill>
                <a:latin typeface="DM Sans"/>
                <a:ea typeface="DM Sans"/>
                <a:cs typeface="DM Sans"/>
                <a:sym typeface="DM Sans"/>
              </a:rPr>
              <a:t>subconjunto de la población con el fin de obtener inferencias de algún </a:t>
            </a:r>
            <a:r>
              <a:rPr b="1" i="1" lang="es-419" sz="1350">
                <a:solidFill>
                  <a:schemeClr val="dk1"/>
                </a:solidFill>
                <a:latin typeface="DM Sans"/>
                <a:ea typeface="DM Sans"/>
                <a:cs typeface="DM Sans"/>
                <a:sym typeface="DM Sans"/>
              </a:rPr>
              <a:t>parámetro</a:t>
            </a:r>
            <a:r>
              <a:rPr lang="es-419" sz="1350">
                <a:solidFill>
                  <a:schemeClr val="dk1"/>
                </a:solidFill>
                <a:latin typeface="DM Sans"/>
                <a:ea typeface="DM Sans"/>
                <a:cs typeface="DM Sans"/>
                <a:sym typeface="DM Sans"/>
              </a:rPr>
              <a:t> por medio de un </a:t>
            </a:r>
            <a:r>
              <a:rPr b="1" i="1" lang="es-419" sz="1350">
                <a:solidFill>
                  <a:schemeClr val="dk1"/>
                </a:solidFill>
                <a:latin typeface="DM Sans"/>
                <a:ea typeface="DM Sans"/>
                <a:cs typeface="DM Sans"/>
                <a:sym typeface="DM Sans"/>
              </a:rPr>
              <a:t>estadístico</a:t>
            </a:r>
            <a:endParaRPr b="1" i="1"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1000"/>
              </a:spcAft>
              <a:buClr>
                <a:srgbClr val="EA90FF"/>
              </a:buClr>
              <a:buSzPts val="1350"/>
              <a:buFont typeface="Helvetica Neue"/>
              <a:buChar char="✓"/>
            </a:pPr>
            <a:r>
              <a:rPr b="1" lang="es-419" sz="1350">
                <a:solidFill>
                  <a:schemeClr val="dk1"/>
                </a:solidFill>
                <a:latin typeface="DM Sans"/>
                <a:ea typeface="DM Sans"/>
                <a:cs typeface="DM Sans"/>
                <a:sym typeface="DM Sans"/>
              </a:rPr>
              <a:t>Población </a:t>
            </a:r>
            <a:r>
              <a:rPr lang="es-419" sz="1350">
                <a:solidFill>
                  <a:schemeClr val="dk1"/>
                </a:solidFill>
                <a:latin typeface="DM Sans"/>
                <a:ea typeface="DM Sans"/>
                <a:cs typeface="DM Sans"/>
                <a:sym typeface="DM Sans"/>
              </a:rPr>
              <a:t>conjunto de personas, eventos u objetos sobre los cuales se desea inferir un </a:t>
            </a:r>
            <a:r>
              <a:rPr b="1" i="1" lang="es-419" sz="1350">
                <a:solidFill>
                  <a:schemeClr val="dk1"/>
                </a:solidFill>
                <a:latin typeface="DM Sans"/>
                <a:ea typeface="DM Sans"/>
                <a:cs typeface="DM Sans"/>
                <a:sym typeface="DM Sans"/>
              </a:rPr>
              <a:t>parámetro</a:t>
            </a:r>
            <a:endParaRPr b="1" i="1" sz="1350">
              <a:solidFill>
                <a:schemeClr val="dk1"/>
              </a:solidFill>
              <a:latin typeface="DM Sans"/>
              <a:ea typeface="DM Sans"/>
              <a:cs typeface="DM Sans"/>
              <a:sym typeface="DM Sans"/>
            </a:endParaRPr>
          </a:p>
        </p:txBody>
      </p:sp>
      <p:pic>
        <p:nvPicPr>
          <p:cNvPr id="980" name="Google Shape;980;p134"/>
          <p:cNvPicPr preferRelativeResize="0"/>
          <p:nvPr/>
        </p:nvPicPr>
        <p:blipFill>
          <a:blip r:embed="rId3">
            <a:alphaModFix/>
          </a:blip>
          <a:stretch>
            <a:fillRect/>
          </a:stretch>
        </p:blipFill>
        <p:spPr>
          <a:xfrm>
            <a:off x="84475" y="1813526"/>
            <a:ext cx="3228898" cy="20008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pic>
        <p:nvPicPr>
          <p:cNvPr id="985" name="Google Shape;985;p135"/>
          <p:cNvPicPr preferRelativeResize="0"/>
          <p:nvPr/>
        </p:nvPicPr>
        <p:blipFill>
          <a:blip r:embed="rId3">
            <a:alphaModFix/>
          </a:blip>
          <a:stretch>
            <a:fillRect/>
          </a:stretch>
        </p:blipFill>
        <p:spPr>
          <a:xfrm>
            <a:off x="1666786" y="1476125"/>
            <a:ext cx="5810424" cy="3272426"/>
          </a:xfrm>
          <a:prstGeom prst="rect">
            <a:avLst/>
          </a:prstGeom>
          <a:noFill/>
          <a:ln>
            <a:noFill/>
          </a:ln>
        </p:spPr>
      </p:pic>
      <p:sp>
        <p:nvSpPr>
          <p:cNvPr id="986" name="Google Shape;986;p135"/>
          <p:cNvSpPr txBox="1"/>
          <p:nvPr/>
        </p:nvSpPr>
        <p:spPr>
          <a:xfrm>
            <a:off x="569050" y="612425"/>
            <a:ext cx="5944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None/>
            </a:pPr>
            <a:r>
              <a:rPr b="1" lang="es-419" sz="4000">
                <a:solidFill>
                  <a:schemeClr val="dk1"/>
                </a:solidFill>
                <a:latin typeface="DM Sans"/>
                <a:ea typeface="DM Sans"/>
                <a:cs typeface="DM Sans"/>
                <a:sym typeface="DM Sans"/>
              </a:rPr>
              <a:t>Inferencia estadística</a:t>
            </a:r>
            <a:endParaRPr b="1" sz="40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36"/>
          <p:cNvSpPr txBox="1"/>
          <p:nvPr/>
        </p:nvSpPr>
        <p:spPr>
          <a:xfrm>
            <a:off x="589025" y="1917800"/>
            <a:ext cx="37677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Existen diversos parámetros: Media , proporción, varianza, desviación estándar, total poblacional</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Para la prueba de hipótesis más común (Media poblacional) se tienen </a:t>
            </a:r>
            <a:r>
              <a:rPr b="1" lang="es-419" sz="1350">
                <a:latin typeface="DM Sans"/>
                <a:ea typeface="DM Sans"/>
                <a:cs typeface="DM Sans"/>
                <a:sym typeface="DM Sans"/>
              </a:rPr>
              <a:t>6 pasos básicos:</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992" name="Google Shape;992;p136"/>
          <p:cNvSpPr txBox="1"/>
          <p:nvPr/>
        </p:nvSpPr>
        <p:spPr>
          <a:xfrm>
            <a:off x="589025" y="985975"/>
            <a:ext cx="5944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None/>
            </a:pPr>
            <a:r>
              <a:rPr b="1" lang="es-419" sz="4000">
                <a:solidFill>
                  <a:schemeClr val="dk1"/>
                </a:solidFill>
                <a:latin typeface="DM Sans"/>
                <a:ea typeface="DM Sans"/>
                <a:cs typeface="DM Sans"/>
                <a:sym typeface="DM Sans"/>
              </a:rPr>
              <a:t>Inferencia estadística</a:t>
            </a:r>
            <a:endParaRPr b="1" sz="40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993" name="Google Shape;993;p136"/>
          <p:cNvSpPr txBox="1"/>
          <p:nvPr/>
        </p:nvSpPr>
        <p:spPr>
          <a:xfrm>
            <a:off x="4591975" y="1744550"/>
            <a:ext cx="39630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highlight>
                  <a:schemeClr val="accent6"/>
                </a:highlight>
                <a:latin typeface="DM Sans"/>
                <a:ea typeface="DM Sans"/>
                <a:cs typeface="DM Sans"/>
                <a:sym typeface="DM Sans"/>
              </a:rPr>
              <a:t>1. Establecer hipótesis y verificar condiciones: </a:t>
            </a:r>
            <a:r>
              <a:rPr lang="es-419" sz="1350">
                <a:solidFill>
                  <a:schemeClr val="dk1"/>
                </a:solidFill>
                <a:latin typeface="DM Sans"/>
                <a:ea typeface="DM Sans"/>
                <a:cs typeface="DM Sans"/>
                <a:sym typeface="DM Sans"/>
              </a:rPr>
              <a:t>Dos hipótesis sobre la población. Una es la hipótesis nula (H0), y la alternativa o hipótesis de investigación (H1)</a:t>
            </a:r>
            <a:endParaRPr sz="1350">
              <a:solidFill>
                <a:schemeClr val="dk1"/>
              </a:solidFill>
              <a:highlight>
                <a:schemeClr val="accent6"/>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chemeClr val="accent6"/>
                </a:highlight>
                <a:latin typeface="DM Sans"/>
                <a:ea typeface="DM Sans"/>
                <a:cs typeface="DM Sans"/>
                <a:sym typeface="DM Sans"/>
              </a:rPr>
              <a:t>2. Decidir el nivel significancia (α):</a:t>
            </a:r>
            <a:r>
              <a:rPr lang="es-419" sz="1350">
                <a:solidFill>
                  <a:schemeClr val="dk1"/>
                </a:solidFill>
                <a:latin typeface="DM Sans"/>
                <a:ea typeface="DM Sans"/>
                <a:cs typeface="DM Sans"/>
                <a:sym typeface="DM Sans"/>
              </a:rPr>
              <a:t> probabilidad de corte para tomar decisiones respecto a la hipótesis nula (probabilidad de rechazo de H0 verdadera)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37"/>
          <p:cNvSpPr txBox="1"/>
          <p:nvPr/>
        </p:nvSpPr>
        <p:spPr>
          <a:xfrm>
            <a:off x="664525" y="1420175"/>
            <a:ext cx="3660000" cy="2470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EFF41"/>
                </a:highlight>
                <a:latin typeface="DM Sans"/>
                <a:ea typeface="DM Sans"/>
                <a:cs typeface="DM Sans"/>
                <a:sym typeface="DM Sans"/>
              </a:rPr>
              <a:t>3. Calcular el estadístico de prueba: </a:t>
            </a:r>
            <a:r>
              <a:rPr lang="es-419" sz="1350">
                <a:solidFill>
                  <a:schemeClr val="dk1"/>
                </a:solidFill>
                <a:latin typeface="DM Sans"/>
                <a:ea typeface="DM Sans"/>
                <a:cs typeface="DM Sans"/>
                <a:sym typeface="DM Sans"/>
              </a:rPr>
              <a:t>Reunir datos de muestra y calcular una estadística de prueba donde la estadística de muestra se compara con el valor del parámetro.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419" sz="1350">
                <a:highlight>
                  <a:srgbClr val="EEFF41"/>
                </a:highlight>
                <a:latin typeface="DM Sans"/>
                <a:ea typeface="DM Sans"/>
                <a:cs typeface="DM Sans"/>
                <a:sym typeface="DM Sans"/>
              </a:rPr>
              <a:t>4. Calcular el p valor (Región rechazo):</a:t>
            </a:r>
            <a:r>
              <a:rPr lang="es-419" sz="1350">
                <a:latin typeface="DM Sans"/>
                <a:ea typeface="DM Sans"/>
                <a:cs typeface="DM Sans"/>
                <a:sym typeface="DM Sans"/>
              </a:rPr>
              <a:t> El valor p se encuentra utilizando el estadístico de prueba para calcular la probabilidad de que los datos de la muestra produzcan dicho estadístico de prueba o uno más extremo. </a:t>
            </a:r>
            <a:endParaRPr sz="1350">
              <a:latin typeface="DM Sans"/>
              <a:ea typeface="DM Sans"/>
              <a:cs typeface="DM Sans"/>
              <a:sym typeface="DM Sans"/>
            </a:endParaRPr>
          </a:p>
        </p:txBody>
      </p:sp>
      <p:pic>
        <p:nvPicPr>
          <p:cNvPr id="999" name="Google Shape;999;p137"/>
          <p:cNvPicPr preferRelativeResize="0"/>
          <p:nvPr/>
        </p:nvPicPr>
        <p:blipFill>
          <a:blip r:embed="rId3">
            <a:alphaModFix/>
          </a:blip>
          <a:stretch>
            <a:fillRect/>
          </a:stretch>
        </p:blipFill>
        <p:spPr>
          <a:xfrm>
            <a:off x="8296900" y="0"/>
            <a:ext cx="847100" cy="847100"/>
          </a:xfrm>
          <a:prstGeom prst="rect">
            <a:avLst/>
          </a:prstGeom>
          <a:noFill/>
          <a:ln>
            <a:noFill/>
          </a:ln>
        </p:spPr>
      </p:pic>
      <p:sp>
        <p:nvSpPr>
          <p:cNvPr id="1000" name="Google Shape;1000;p137"/>
          <p:cNvSpPr txBox="1"/>
          <p:nvPr/>
        </p:nvSpPr>
        <p:spPr>
          <a:xfrm>
            <a:off x="569050" y="741725"/>
            <a:ext cx="5944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None/>
            </a:pPr>
            <a:r>
              <a:rPr b="1" lang="es-419" sz="4000">
                <a:solidFill>
                  <a:schemeClr val="dk1"/>
                </a:solidFill>
                <a:latin typeface="DM Sans"/>
                <a:ea typeface="DM Sans"/>
                <a:cs typeface="DM Sans"/>
                <a:sym typeface="DM Sans"/>
              </a:rPr>
              <a:t>Inferencia estadística</a:t>
            </a:r>
            <a:endParaRPr b="1" sz="40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1001" name="Google Shape;1001;p137"/>
          <p:cNvSpPr txBox="1"/>
          <p:nvPr/>
        </p:nvSpPr>
        <p:spPr>
          <a:xfrm>
            <a:off x="4449425" y="1648200"/>
            <a:ext cx="37104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highlight>
                  <a:srgbClr val="EAFF6A"/>
                </a:highlight>
                <a:latin typeface="DM Sans"/>
                <a:ea typeface="DM Sans"/>
                <a:cs typeface="DM Sans"/>
                <a:sym typeface="DM Sans"/>
              </a:rPr>
              <a:t>5. Tomar una decisión: </a:t>
            </a:r>
            <a:r>
              <a:rPr lang="es-419" sz="1350">
                <a:latin typeface="DM Sans"/>
                <a:ea typeface="DM Sans"/>
                <a:cs typeface="DM Sans"/>
                <a:sym typeface="DM Sans"/>
              </a:rPr>
              <a:t>tenemos dos opciones rechazamos H0 (p valor &lt;= α)  o no podemos rechazar H0 (p valor &gt; α).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419" sz="1350">
                <a:highlight>
                  <a:srgbClr val="EAFF6A"/>
                </a:highlight>
                <a:latin typeface="DM Sans"/>
                <a:ea typeface="DM Sans"/>
                <a:cs typeface="DM Sans"/>
                <a:sym typeface="DM Sans"/>
              </a:rPr>
              <a:t>6. Escribir una conclusión:</a:t>
            </a:r>
            <a:r>
              <a:rPr lang="es-419" sz="1350">
                <a:latin typeface="DM Sans"/>
                <a:ea typeface="DM Sans"/>
                <a:cs typeface="DM Sans"/>
                <a:sym typeface="DM Sans"/>
              </a:rPr>
              <a:t> tomamos una decisión estadística sobre la hipótesis nula, entonces resumimos nuestros resultados en una conclusión general para nuestra prueba al nivel de significancia seleccionado.</a:t>
            </a:r>
            <a:endParaRPr sz="1350">
              <a:latin typeface="DM Sans"/>
              <a:ea typeface="DM Sans"/>
              <a:cs typeface="DM Sans"/>
              <a:sym typeface="DM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38"/>
          <p:cNvSpPr txBox="1"/>
          <p:nvPr/>
        </p:nvSpPr>
        <p:spPr>
          <a:xfrm>
            <a:off x="646075" y="978550"/>
            <a:ext cx="5944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None/>
            </a:pPr>
            <a:r>
              <a:rPr b="1" lang="es-419" sz="4000">
                <a:solidFill>
                  <a:schemeClr val="dk1"/>
                </a:solidFill>
                <a:latin typeface="DM Sans"/>
                <a:ea typeface="DM Sans"/>
                <a:cs typeface="DM Sans"/>
                <a:sym typeface="DM Sans"/>
              </a:rPr>
              <a:t>Inferencia estadística</a:t>
            </a:r>
            <a:endParaRPr b="1" sz="40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1007" name="Google Shape;1007;p138"/>
          <p:cNvPicPr preferRelativeResize="0"/>
          <p:nvPr/>
        </p:nvPicPr>
        <p:blipFill>
          <a:blip r:embed="rId3">
            <a:alphaModFix/>
          </a:blip>
          <a:stretch>
            <a:fillRect/>
          </a:stretch>
        </p:blipFill>
        <p:spPr>
          <a:xfrm>
            <a:off x="5791760" y="2114100"/>
            <a:ext cx="2758287" cy="1512975"/>
          </a:xfrm>
          <a:prstGeom prst="rect">
            <a:avLst/>
          </a:prstGeom>
          <a:noFill/>
          <a:ln>
            <a:noFill/>
          </a:ln>
        </p:spPr>
      </p:pic>
      <p:pic>
        <p:nvPicPr>
          <p:cNvPr id="1008" name="Google Shape;1008;p138"/>
          <p:cNvPicPr preferRelativeResize="0"/>
          <p:nvPr/>
        </p:nvPicPr>
        <p:blipFill>
          <a:blip r:embed="rId4">
            <a:alphaModFix/>
          </a:blip>
          <a:stretch>
            <a:fillRect/>
          </a:stretch>
        </p:blipFill>
        <p:spPr>
          <a:xfrm>
            <a:off x="593963" y="2114098"/>
            <a:ext cx="5123250" cy="15129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39"/>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 valor</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40"/>
          <p:cNvSpPr txBox="1"/>
          <p:nvPr/>
        </p:nvSpPr>
        <p:spPr>
          <a:xfrm>
            <a:off x="571763" y="1435875"/>
            <a:ext cx="3963000" cy="1639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p valor = probability value (valor entre 0 y 1)</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Supongamos que queremos medir si una droga X reduce el peso de personas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Elegimos dos grupos A (Control- sin ninguna droga) y B (Droga X)</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p:txBody>
      </p:sp>
      <p:sp>
        <p:nvSpPr>
          <p:cNvPr id="1019" name="Google Shape;1019;p140"/>
          <p:cNvSpPr txBox="1"/>
          <p:nvPr/>
        </p:nvSpPr>
        <p:spPr>
          <a:xfrm>
            <a:off x="563625" y="669700"/>
            <a:ext cx="59442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p valor</a:t>
            </a:r>
            <a:endParaRPr b="1" sz="40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1020" name="Google Shape;1020;p140"/>
          <p:cNvSpPr txBox="1"/>
          <p:nvPr/>
        </p:nvSpPr>
        <p:spPr>
          <a:xfrm>
            <a:off x="4566575" y="1428275"/>
            <a:ext cx="4197900" cy="1639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lang="es-419" sz="1350">
                <a:latin typeface="DM Sans"/>
                <a:ea typeface="DM Sans"/>
                <a:cs typeface="DM Sans"/>
                <a:sym typeface="DM Sans"/>
              </a:rPr>
              <a:t>Luego de 30 días vemos que el Grupo A no ha tenido cambios en el peso y que el grupo B ha disminuido 1Kg en promedio</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latin typeface="DM Sans"/>
                <a:ea typeface="DM Sans"/>
                <a:cs typeface="DM Sans"/>
                <a:sym typeface="DM Sans"/>
              </a:rPr>
              <a:t>Hipótesis nula: La diferencia en peso de los que reciben placebo es igual a los que reciben la Droga X</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p:txBody>
      </p:sp>
      <p:pic>
        <p:nvPicPr>
          <p:cNvPr id="1021" name="Google Shape;1021;p140"/>
          <p:cNvPicPr preferRelativeResize="0"/>
          <p:nvPr/>
        </p:nvPicPr>
        <p:blipFill>
          <a:blip r:embed="rId3">
            <a:alphaModFix/>
          </a:blip>
          <a:stretch>
            <a:fillRect/>
          </a:stretch>
        </p:blipFill>
        <p:spPr>
          <a:xfrm>
            <a:off x="1003975" y="2975925"/>
            <a:ext cx="2958630" cy="1639200"/>
          </a:xfrm>
          <a:prstGeom prst="rect">
            <a:avLst/>
          </a:prstGeom>
          <a:noFill/>
          <a:ln>
            <a:noFill/>
          </a:ln>
        </p:spPr>
      </p:pic>
      <p:pic>
        <p:nvPicPr>
          <p:cNvPr id="1022" name="Google Shape;1022;p140"/>
          <p:cNvPicPr preferRelativeResize="0"/>
          <p:nvPr/>
        </p:nvPicPr>
        <p:blipFill>
          <a:blip r:embed="rId4">
            <a:alphaModFix/>
          </a:blip>
          <a:stretch>
            <a:fillRect/>
          </a:stretch>
        </p:blipFill>
        <p:spPr>
          <a:xfrm>
            <a:off x="5234125" y="2824675"/>
            <a:ext cx="3032100" cy="16491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41"/>
          <p:cNvSpPr txBox="1"/>
          <p:nvPr/>
        </p:nvSpPr>
        <p:spPr>
          <a:xfrm>
            <a:off x="571763" y="1435875"/>
            <a:ext cx="3963000" cy="1639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lang="es-419" sz="1350">
                <a:latin typeface="DM Sans"/>
                <a:ea typeface="DM Sans"/>
                <a:cs typeface="DM Sans"/>
                <a:sym typeface="DM Sans"/>
              </a:rPr>
              <a:t>Si nuestra hipótesis nula es verdad: cuál es la probabilidad de encontrar una reducción de 1Kg en el grupo B (Droga X) respecto al grupo de placebo (&gt;&gt;p-valor).</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latin typeface="DM Sans"/>
                <a:ea typeface="DM Sans"/>
                <a:cs typeface="DM Sans"/>
                <a:sym typeface="DM Sans"/>
              </a:rPr>
              <a:t>El p valor es una probabilidad en favor de la Hipótesis nula</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p:txBody>
      </p:sp>
      <p:sp>
        <p:nvSpPr>
          <p:cNvPr id="1028" name="Google Shape;1028;p141"/>
          <p:cNvSpPr txBox="1"/>
          <p:nvPr/>
        </p:nvSpPr>
        <p:spPr>
          <a:xfrm>
            <a:off x="563625" y="669700"/>
            <a:ext cx="59442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p valor</a:t>
            </a:r>
            <a:endParaRPr b="1" sz="40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1029" name="Google Shape;1029;p141"/>
          <p:cNvSpPr txBox="1"/>
          <p:nvPr/>
        </p:nvSpPr>
        <p:spPr>
          <a:xfrm>
            <a:off x="4692025" y="3079725"/>
            <a:ext cx="4197900" cy="1431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lang="es-419" sz="1350">
                <a:latin typeface="DM Sans"/>
                <a:ea typeface="DM Sans"/>
                <a:cs typeface="DM Sans"/>
                <a:sym typeface="DM Sans"/>
              </a:rPr>
              <a:t>Mientras más pequeño sea el p-valor mayor evidencia tenemos en contra la hipótesis nula</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latin typeface="DM Sans"/>
                <a:ea typeface="DM Sans"/>
                <a:cs typeface="DM Sans"/>
                <a:sym typeface="DM Sans"/>
              </a:rPr>
              <a:t>p-valor &lt; 0.05 (Rechazar Ho)</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latin typeface="DM Sans"/>
                <a:ea typeface="DM Sans"/>
                <a:cs typeface="DM Sans"/>
                <a:sym typeface="DM Sans"/>
              </a:rPr>
              <a:t>p-valor &gt;=0.05 (No rechazar Ho)</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pic>
        <p:nvPicPr>
          <p:cNvPr id="1030" name="Google Shape;1030;p141"/>
          <p:cNvPicPr preferRelativeResize="0"/>
          <p:nvPr/>
        </p:nvPicPr>
        <p:blipFill>
          <a:blip r:embed="rId3">
            <a:alphaModFix/>
          </a:blip>
          <a:stretch>
            <a:fillRect/>
          </a:stretch>
        </p:blipFill>
        <p:spPr>
          <a:xfrm>
            <a:off x="1003975" y="2975925"/>
            <a:ext cx="2958630" cy="1639200"/>
          </a:xfrm>
          <a:prstGeom prst="rect">
            <a:avLst/>
          </a:prstGeom>
          <a:noFill/>
          <a:ln>
            <a:noFill/>
          </a:ln>
        </p:spPr>
      </p:pic>
      <p:pic>
        <p:nvPicPr>
          <p:cNvPr id="1031" name="Google Shape;1031;p141"/>
          <p:cNvPicPr preferRelativeResize="0"/>
          <p:nvPr/>
        </p:nvPicPr>
        <p:blipFill>
          <a:blip r:embed="rId4">
            <a:alphaModFix/>
          </a:blip>
          <a:stretch>
            <a:fillRect/>
          </a:stretch>
        </p:blipFill>
        <p:spPr>
          <a:xfrm>
            <a:off x="500988" y="2759125"/>
            <a:ext cx="4104575" cy="1900511"/>
          </a:xfrm>
          <a:prstGeom prst="rect">
            <a:avLst/>
          </a:prstGeom>
          <a:noFill/>
          <a:ln>
            <a:noFill/>
          </a:ln>
        </p:spPr>
      </p:pic>
      <p:pic>
        <p:nvPicPr>
          <p:cNvPr id="1032" name="Google Shape;1032;p141"/>
          <p:cNvPicPr preferRelativeResize="0"/>
          <p:nvPr/>
        </p:nvPicPr>
        <p:blipFill>
          <a:blip r:embed="rId3">
            <a:alphaModFix/>
          </a:blip>
          <a:stretch>
            <a:fillRect/>
          </a:stretch>
        </p:blipFill>
        <p:spPr>
          <a:xfrm>
            <a:off x="4960375" y="957800"/>
            <a:ext cx="3728849" cy="20659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42"/>
          <p:cNvSpPr txBox="1"/>
          <p:nvPr/>
        </p:nvSpPr>
        <p:spPr>
          <a:xfrm>
            <a:off x="571763" y="1435875"/>
            <a:ext cx="39630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Queremos verificar si el saldo de las cuentas de nuestros clientes ha variado respecto al valor del último año ($ 1362.27 USD)</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latin typeface="DM Sans"/>
                <a:ea typeface="DM Sans"/>
                <a:cs typeface="DM Sans"/>
                <a:sym typeface="DM Sans"/>
              </a:rPr>
              <a:t>Disponemos de información actualizada de nuestros clientes:</a:t>
            </a:r>
            <a:endParaRPr sz="1350">
              <a:latin typeface="DM Sans"/>
              <a:ea typeface="DM Sans"/>
              <a:cs typeface="DM Sans"/>
              <a:sym typeface="DM Sans"/>
            </a:endParaRPr>
          </a:p>
          <a:p>
            <a:pPr indent="0" lvl="0" marL="914400" marR="0" rtl="0" algn="l">
              <a:lnSpc>
                <a:spcPct val="100000"/>
              </a:lnSpc>
              <a:spcBef>
                <a:spcPts val="0"/>
              </a:spcBef>
              <a:spcAft>
                <a:spcPts val="0"/>
              </a:spcAft>
              <a:buNone/>
            </a:pPr>
            <a:r>
              <a:t/>
            </a:r>
            <a:endParaRPr sz="1350">
              <a:latin typeface="DM Sans"/>
              <a:ea typeface="DM Sans"/>
              <a:cs typeface="DM Sans"/>
              <a:sym typeface="DM Sans"/>
            </a:endParaRPr>
          </a:p>
          <a:p>
            <a:pPr indent="0" lvl="0" marL="914400" marR="0" rtl="0" algn="l">
              <a:lnSpc>
                <a:spcPct val="100000"/>
              </a:lnSpc>
              <a:spcBef>
                <a:spcPts val="0"/>
              </a:spcBef>
              <a:spcAft>
                <a:spcPts val="0"/>
              </a:spcAft>
              <a:buNone/>
            </a:pPr>
            <a:r>
              <a:t/>
            </a:r>
            <a:endParaRPr sz="1350">
              <a:latin typeface="DM Sans"/>
              <a:ea typeface="DM Sans"/>
              <a:cs typeface="DM Sans"/>
              <a:sym typeface="DM Sans"/>
            </a:endParaRPr>
          </a:p>
          <a:p>
            <a:pPr indent="0" lvl="0" marL="914400" marR="0" rtl="0" algn="l">
              <a:lnSpc>
                <a:spcPct val="100000"/>
              </a:lnSpc>
              <a:spcBef>
                <a:spcPts val="0"/>
              </a:spcBef>
              <a:spcAft>
                <a:spcPts val="0"/>
              </a:spcAft>
              <a:buNone/>
            </a:pPr>
            <a:r>
              <a:t/>
            </a:r>
            <a:endParaRPr sz="1350">
              <a:latin typeface="DM Sans"/>
              <a:ea typeface="DM Sans"/>
              <a:cs typeface="DM Sans"/>
              <a:sym typeface="DM Sans"/>
            </a:endParaRPr>
          </a:p>
          <a:p>
            <a:pPr indent="0" lvl="0" marL="914400" marR="0" rtl="0" algn="l">
              <a:lnSpc>
                <a:spcPct val="100000"/>
              </a:lnSpc>
              <a:spcBef>
                <a:spcPts val="0"/>
              </a:spcBef>
              <a:spcAft>
                <a:spcPts val="0"/>
              </a:spcAft>
              <a:buNone/>
            </a:pPr>
            <a:r>
              <a:t/>
            </a:r>
            <a:endParaRPr sz="1350">
              <a:latin typeface="DM Sans"/>
              <a:ea typeface="DM Sans"/>
              <a:cs typeface="DM Sans"/>
              <a:sym typeface="DM Sans"/>
            </a:endParaRPr>
          </a:p>
          <a:p>
            <a:pPr indent="0" lvl="0" marL="91440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45720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p:txBody>
      </p:sp>
      <p:sp>
        <p:nvSpPr>
          <p:cNvPr id="1038" name="Google Shape;1038;p142"/>
          <p:cNvSpPr txBox="1"/>
          <p:nvPr/>
        </p:nvSpPr>
        <p:spPr>
          <a:xfrm>
            <a:off x="563625" y="669700"/>
            <a:ext cx="5944200" cy="675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1039" name="Google Shape;1039;p142"/>
          <p:cNvSpPr txBox="1"/>
          <p:nvPr/>
        </p:nvSpPr>
        <p:spPr>
          <a:xfrm>
            <a:off x="630550" y="2948100"/>
            <a:ext cx="4387200" cy="10044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419" sz="1050">
                <a:solidFill>
                  <a:srgbClr val="D4D4D4"/>
                </a:solidFill>
                <a:highlight>
                  <a:srgbClr val="1E1E1E"/>
                </a:highlight>
                <a:latin typeface="Courier New"/>
                <a:ea typeface="Courier New"/>
                <a:cs typeface="Courier New"/>
                <a:sym typeface="Courier New"/>
              </a:rPr>
              <a:t>stats.ttest_1samp</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bank</a:t>
            </a:r>
            <a:r>
              <a:rPr lang="es-419" sz="1050">
                <a:solidFill>
                  <a:srgbClr val="DCDCDC"/>
                </a:solidFill>
                <a:highlight>
                  <a:srgbClr val="1E1E1E"/>
                </a:highlight>
                <a:latin typeface="Courier New"/>
                <a:ea typeface="Courier New"/>
                <a:cs typeface="Courier New"/>
                <a:sym typeface="Courier New"/>
              </a:rPr>
              <a:t>[</a:t>
            </a:r>
            <a:r>
              <a:rPr lang="es-419" sz="1050">
                <a:solidFill>
                  <a:srgbClr val="CE9178"/>
                </a:solidFill>
                <a:highlight>
                  <a:srgbClr val="1E1E1E"/>
                </a:highlight>
                <a:latin typeface="Courier New"/>
                <a:ea typeface="Courier New"/>
                <a:cs typeface="Courier New"/>
                <a:sym typeface="Courier New"/>
              </a:rPr>
              <a:t>'balance'</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 popmean=</a:t>
            </a:r>
            <a:r>
              <a:rPr lang="es-419" sz="1050">
                <a:solidFill>
                  <a:srgbClr val="B5CEA8"/>
                </a:solidFill>
                <a:highlight>
                  <a:srgbClr val="1E1E1E"/>
                </a:highlight>
                <a:latin typeface="Courier New"/>
                <a:ea typeface="Courier New"/>
                <a:cs typeface="Courier New"/>
                <a:sym typeface="Courier New"/>
              </a:rPr>
              <a:t>1341.12</a:t>
            </a:r>
            <a:r>
              <a:rPr lang="es-419"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DCDCDC"/>
                </a:solidFill>
                <a:highlight>
                  <a:srgbClr val="1E1E1E"/>
                </a:highlight>
                <a:latin typeface="Courier New"/>
                <a:ea typeface="Courier New"/>
                <a:cs typeface="Courier New"/>
                <a:sym typeface="Courier New"/>
              </a:rPr>
              <a:t>&gt;&gt;&gt;Ttest_1sampResult(statistic=1.477137017325908, pvalue=0.13964587808442475)</a:t>
            </a:r>
            <a:endParaRPr sz="1050">
              <a:solidFill>
                <a:srgbClr val="DCDCDC"/>
              </a:solidFill>
              <a:highlight>
                <a:srgbClr val="1E1E1E"/>
              </a:highlight>
              <a:latin typeface="Courier New"/>
              <a:ea typeface="Courier New"/>
              <a:cs typeface="Courier New"/>
              <a:sym typeface="Courier New"/>
            </a:endParaRPr>
          </a:p>
        </p:txBody>
      </p:sp>
      <p:sp>
        <p:nvSpPr>
          <p:cNvPr id="1040" name="Google Shape;1040;p142"/>
          <p:cNvSpPr txBox="1"/>
          <p:nvPr/>
        </p:nvSpPr>
        <p:spPr>
          <a:xfrm>
            <a:off x="5469650" y="1505450"/>
            <a:ext cx="3259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No tenemos evidencia suficiente para concluir que la media ha cambiado</a:t>
            </a:r>
            <a:endParaRPr/>
          </a:p>
        </p:txBody>
      </p:sp>
      <p:pic>
        <p:nvPicPr>
          <p:cNvPr id="1041" name="Google Shape;1041;p142"/>
          <p:cNvPicPr preferRelativeResize="0"/>
          <p:nvPr/>
        </p:nvPicPr>
        <p:blipFill>
          <a:blip r:embed="rId3">
            <a:alphaModFix/>
          </a:blip>
          <a:stretch>
            <a:fillRect/>
          </a:stretch>
        </p:blipFill>
        <p:spPr>
          <a:xfrm>
            <a:off x="6512562" y="2329200"/>
            <a:ext cx="1173975" cy="1173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graphicFrame>
        <p:nvGraphicFramePr>
          <p:cNvPr id="231" name="Google Shape;231;p44"/>
          <p:cNvGraphicFramePr/>
          <p:nvPr/>
        </p:nvGraphicFramePr>
        <p:xfrm>
          <a:off x="247988" y="708750"/>
          <a:ext cx="3000000" cy="3000000"/>
        </p:xfrm>
        <a:graphic>
          <a:graphicData uri="http://schemas.openxmlformats.org/drawingml/2006/table">
            <a:tbl>
              <a:tblPr>
                <a:noFill/>
                <a:tableStyleId>{7D959ACD-E0AC-4157-A976-081BDCC04341}</a:tableStyleId>
              </a:tblPr>
              <a:tblGrid>
                <a:gridCol w="2077275"/>
                <a:gridCol w="3151625"/>
                <a:gridCol w="3419100"/>
              </a:tblGrid>
              <a:tr h="466600">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Características</a:t>
                      </a:r>
                      <a:endParaRPr b="1" sz="1350" u="none" cap="none" strike="noStrike">
                        <a:latin typeface="DM Sans"/>
                        <a:ea typeface="DM Sans"/>
                        <a:cs typeface="DM Sans"/>
                        <a:sym typeface="DM Sans"/>
                      </a:endParaRPr>
                    </a:p>
                  </a:txBody>
                  <a:tcPr marT="91425" marB="91425" marR="91425" marL="91425" anchor="ctr">
                    <a:lnL cap="flat" cmpd="sng" w="9525">
                      <a:solidFill>
                        <a:srgbClr val="EEFF41"/>
                      </a:solidFill>
                      <a:prstDash val="solid"/>
                      <a:round/>
                      <a:headEnd len="sm" w="sm" type="none"/>
                      <a:tailEnd len="sm" w="sm" type="none"/>
                    </a:lnL>
                    <a:lnR cap="flat" cmpd="sng" w="9525">
                      <a:solidFill>
                        <a:srgbClr val="EEFF41"/>
                      </a:solidFill>
                      <a:prstDash val="solid"/>
                      <a:round/>
                      <a:headEnd len="sm" w="sm" type="none"/>
                      <a:tailEnd len="sm" w="sm" type="none"/>
                    </a:lnR>
                    <a:lnT cap="flat" cmpd="sng" w="9525">
                      <a:solidFill>
                        <a:srgbClr val="EEFF41"/>
                      </a:solidFill>
                      <a:prstDash val="solid"/>
                      <a:round/>
                      <a:headEnd len="sm" w="sm" type="none"/>
                      <a:tailEnd len="sm" w="sm" type="none"/>
                    </a:lnT>
                    <a:lnB cap="flat" cmpd="sng" w="9525">
                      <a:solidFill>
                        <a:srgbClr val="EEFF41"/>
                      </a:solidFill>
                      <a:prstDash val="solid"/>
                      <a:round/>
                      <a:headEnd len="sm" w="sm" type="none"/>
                      <a:tailEnd len="sm" w="sm" type="none"/>
                    </a:lnB>
                    <a:solidFill>
                      <a:srgbClr val="EEFF41">
                        <a:alpha val="92940"/>
                      </a:srgbClr>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Matplotlib</a:t>
                      </a:r>
                      <a:endParaRPr b="1" sz="1350" u="none" cap="none" strike="noStrike">
                        <a:latin typeface="DM Sans"/>
                        <a:ea typeface="DM Sans"/>
                        <a:cs typeface="DM Sans"/>
                        <a:sym typeface="DM Sans"/>
                      </a:endParaRPr>
                    </a:p>
                  </a:txBody>
                  <a:tcPr marT="91425" marB="91425" marR="91425" marL="91425" anchor="ctr">
                    <a:lnL cap="flat" cmpd="sng" w="9525">
                      <a:solidFill>
                        <a:srgbClr val="EEFF41"/>
                      </a:solidFill>
                      <a:prstDash val="solid"/>
                      <a:round/>
                      <a:headEnd len="sm" w="sm" type="none"/>
                      <a:tailEnd len="sm" w="sm" type="none"/>
                    </a:lnL>
                    <a:lnR cap="flat" cmpd="sng" w="9525">
                      <a:solidFill>
                        <a:srgbClr val="EEFF41"/>
                      </a:solidFill>
                      <a:prstDash val="solid"/>
                      <a:round/>
                      <a:headEnd len="sm" w="sm" type="none"/>
                      <a:tailEnd len="sm" w="sm" type="none"/>
                    </a:lnR>
                    <a:lnT cap="flat" cmpd="sng" w="9525">
                      <a:solidFill>
                        <a:srgbClr val="EEFF41"/>
                      </a:solidFill>
                      <a:prstDash val="solid"/>
                      <a:round/>
                      <a:headEnd len="sm" w="sm" type="none"/>
                      <a:tailEnd len="sm" w="sm" type="none"/>
                    </a:lnT>
                    <a:lnB cap="flat" cmpd="sng" w="9525">
                      <a:solidFill>
                        <a:srgbClr val="EEFF41"/>
                      </a:solidFill>
                      <a:prstDash val="solid"/>
                      <a:round/>
                      <a:headEnd len="sm" w="sm" type="none"/>
                      <a:tailEnd len="sm" w="sm" type="none"/>
                    </a:lnB>
                    <a:solidFill>
                      <a:srgbClr val="EEFF41">
                        <a:alpha val="92940"/>
                      </a:srgbClr>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Seaborn</a:t>
                      </a:r>
                      <a:endParaRPr b="1" sz="1350" u="none" cap="none" strike="noStrike">
                        <a:latin typeface="DM Sans"/>
                        <a:ea typeface="DM Sans"/>
                        <a:cs typeface="DM Sans"/>
                        <a:sym typeface="DM Sans"/>
                      </a:endParaRPr>
                    </a:p>
                  </a:txBody>
                  <a:tcPr marT="91425" marB="91425" marR="91425" marL="91425" anchor="ctr">
                    <a:lnL cap="flat" cmpd="sng" w="9525">
                      <a:solidFill>
                        <a:srgbClr val="EEFF41"/>
                      </a:solidFill>
                      <a:prstDash val="solid"/>
                      <a:round/>
                      <a:headEnd len="sm" w="sm" type="none"/>
                      <a:tailEnd len="sm" w="sm" type="none"/>
                    </a:lnL>
                    <a:lnR cap="flat" cmpd="sng" w="9525">
                      <a:solidFill>
                        <a:srgbClr val="EEFF41"/>
                      </a:solidFill>
                      <a:prstDash val="solid"/>
                      <a:round/>
                      <a:headEnd len="sm" w="sm" type="none"/>
                      <a:tailEnd len="sm" w="sm" type="none"/>
                    </a:lnR>
                    <a:lnT cap="flat" cmpd="sng" w="9525">
                      <a:solidFill>
                        <a:srgbClr val="EEFF41"/>
                      </a:solidFill>
                      <a:prstDash val="solid"/>
                      <a:round/>
                      <a:headEnd len="sm" w="sm" type="none"/>
                      <a:tailEnd len="sm" w="sm" type="none"/>
                    </a:lnT>
                    <a:lnB cap="flat" cmpd="sng" w="9525">
                      <a:solidFill>
                        <a:srgbClr val="EEFF41"/>
                      </a:solidFill>
                      <a:prstDash val="solid"/>
                      <a:round/>
                      <a:headEnd len="sm" w="sm" type="none"/>
                      <a:tailEnd len="sm" w="sm" type="none"/>
                    </a:lnB>
                    <a:solidFill>
                      <a:srgbClr val="EEFF41">
                        <a:alpha val="92940"/>
                      </a:srgbClr>
                    </a:solidFill>
                  </a:tcPr>
                </a:tc>
              </a:tr>
              <a:tr h="381000">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Funcionalidad</a:t>
                      </a:r>
                      <a:endParaRPr b="1" sz="1350" u="none" cap="none" strike="noStrike">
                        <a:latin typeface="DM Sans"/>
                        <a:ea typeface="DM Sans"/>
                        <a:cs typeface="DM Sans"/>
                        <a:sym typeface="DM Sans"/>
                      </a:endParaRPr>
                    </a:p>
                  </a:txBody>
                  <a:tcPr marT="91425" marB="91425" marR="91425" marL="91425">
                    <a:lnL cap="flat" cmpd="sng" w="9525">
                      <a:solidFill>
                        <a:srgbClr val="EEFF41"/>
                      </a:solidFill>
                      <a:prstDash val="solid"/>
                      <a:round/>
                      <a:headEnd len="sm" w="sm" type="none"/>
                      <a:tailEnd len="sm" w="sm" type="none"/>
                    </a:lnL>
                    <a:lnR cap="flat" cmpd="sng" w="9525">
                      <a:solidFill>
                        <a:srgbClr val="EEFF41"/>
                      </a:solidFill>
                      <a:prstDash val="solid"/>
                      <a:round/>
                      <a:headEnd len="sm" w="sm" type="none"/>
                      <a:tailEnd len="sm" w="sm" type="none"/>
                    </a:lnR>
                    <a:lnT cap="flat" cmpd="sng" w="9525">
                      <a:solidFill>
                        <a:srgbClr val="EEFF41"/>
                      </a:solidFill>
                      <a:prstDash val="solid"/>
                      <a:round/>
                      <a:headEnd len="sm" w="sm" type="none"/>
                      <a:tailEnd len="sm" w="sm" type="none"/>
                    </a:lnT>
                    <a:lnB cap="flat" cmpd="sng" w="9525">
                      <a:solidFill>
                        <a:srgbClr val="EEFF4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50"/>
                        <a:buFont typeface="Arial"/>
                        <a:buNone/>
                      </a:pPr>
                      <a:r>
                        <a:rPr lang="es-419" sz="1350" u="none" cap="none" strike="noStrike">
                          <a:latin typeface="DM Sans"/>
                          <a:ea typeface="DM Sans"/>
                          <a:cs typeface="DM Sans"/>
                          <a:sym typeface="DM Sans"/>
                        </a:rPr>
                        <a:t>Gráficos básicos</a:t>
                      </a:r>
                      <a:endParaRPr sz="1350" u="none" cap="none" strike="noStrike">
                        <a:latin typeface="DM Sans"/>
                        <a:ea typeface="DM Sans"/>
                        <a:cs typeface="DM Sans"/>
                        <a:sym typeface="DM Sans"/>
                      </a:endParaRPr>
                    </a:p>
                  </a:txBody>
                  <a:tcPr marT="91425" marB="91425" marR="91425" marL="91425">
                    <a:lnL cap="flat" cmpd="sng" w="9525">
                      <a:solidFill>
                        <a:srgbClr val="EEFF41"/>
                      </a:solidFill>
                      <a:prstDash val="solid"/>
                      <a:round/>
                      <a:headEnd len="sm" w="sm" type="none"/>
                      <a:tailEnd len="sm" w="sm" type="none"/>
                    </a:lnL>
                    <a:lnR cap="flat" cmpd="sng" w="9525">
                      <a:solidFill>
                        <a:srgbClr val="EEFF41"/>
                      </a:solidFill>
                      <a:prstDash val="solid"/>
                      <a:round/>
                      <a:headEnd len="sm" w="sm" type="none"/>
                      <a:tailEnd len="sm" w="sm" type="none"/>
                    </a:lnR>
                    <a:lnT cap="flat" cmpd="sng" w="9525">
                      <a:solidFill>
                        <a:srgbClr val="EEFF41"/>
                      </a:solidFill>
                      <a:prstDash val="solid"/>
                      <a:round/>
                      <a:headEnd len="sm" w="sm" type="none"/>
                      <a:tailEnd len="sm" w="sm" type="none"/>
                    </a:lnT>
                    <a:lnB cap="flat" cmpd="sng" w="9525">
                      <a:solidFill>
                        <a:srgbClr val="EEFF4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50"/>
                        <a:buFont typeface="Arial"/>
                        <a:buNone/>
                      </a:pPr>
                      <a:r>
                        <a:rPr lang="es-419" sz="1350" u="none" cap="none" strike="noStrike">
                          <a:latin typeface="DM Sans"/>
                          <a:ea typeface="DM Sans"/>
                          <a:cs typeface="DM Sans"/>
                          <a:sym typeface="DM Sans"/>
                        </a:rPr>
                        <a:t>Temas fascinantes. Compila datos a gráficos</a:t>
                      </a:r>
                      <a:endParaRPr sz="1350" u="none" cap="none" strike="noStrike">
                        <a:latin typeface="DM Sans"/>
                        <a:ea typeface="DM Sans"/>
                        <a:cs typeface="DM Sans"/>
                        <a:sym typeface="DM Sans"/>
                      </a:endParaRPr>
                    </a:p>
                  </a:txBody>
                  <a:tcPr marT="91425" marB="91425" marR="91425" marL="91425">
                    <a:lnL cap="flat" cmpd="sng" w="9525">
                      <a:solidFill>
                        <a:srgbClr val="EEFF41"/>
                      </a:solidFill>
                      <a:prstDash val="solid"/>
                      <a:round/>
                      <a:headEnd len="sm" w="sm" type="none"/>
                      <a:tailEnd len="sm" w="sm" type="none"/>
                    </a:lnL>
                    <a:lnR cap="flat" cmpd="sng" w="9525">
                      <a:solidFill>
                        <a:srgbClr val="EEFF41"/>
                      </a:solidFill>
                      <a:prstDash val="solid"/>
                      <a:round/>
                      <a:headEnd len="sm" w="sm" type="none"/>
                      <a:tailEnd len="sm" w="sm" type="none"/>
                    </a:lnR>
                    <a:lnT cap="flat" cmpd="sng" w="9525">
                      <a:solidFill>
                        <a:srgbClr val="EEFF41"/>
                      </a:solidFill>
                      <a:prstDash val="solid"/>
                      <a:round/>
                      <a:headEnd len="sm" w="sm" type="none"/>
                      <a:tailEnd len="sm" w="sm" type="none"/>
                    </a:lnT>
                    <a:lnB cap="flat" cmpd="sng" w="9525">
                      <a:solidFill>
                        <a:srgbClr val="EEFF4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Sintaxis</a:t>
                      </a:r>
                      <a:endParaRPr b="1" sz="1350" u="none" cap="none" strike="noStrike">
                        <a:latin typeface="DM Sans"/>
                        <a:ea typeface="DM Sans"/>
                        <a:cs typeface="DM Sans"/>
                        <a:sym typeface="DM Sans"/>
                      </a:endParaRPr>
                    </a:p>
                  </a:txBody>
                  <a:tcPr marT="91425" marB="91425" marR="91425" marL="91425">
                    <a:lnL cap="flat" cmpd="sng" w="9525">
                      <a:solidFill>
                        <a:srgbClr val="EEFF41"/>
                      </a:solidFill>
                      <a:prstDash val="solid"/>
                      <a:round/>
                      <a:headEnd len="sm" w="sm" type="none"/>
                      <a:tailEnd len="sm" w="sm" type="none"/>
                    </a:lnL>
                    <a:lnR cap="flat" cmpd="sng" w="9525">
                      <a:solidFill>
                        <a:srgbClr val="EEFF41"/>
                      </a:solidFill>
                      <a:prstDash val="solid"/>
                      <a:round/>
                      <a:headEnd len="sm" w="sm" type="none"/>
                      <a:tailEnd len="sm" w="sm" type="none"/>
                    </a:lnR>
                    <a:lnT cap="flat" cmpd="sng" w="9525">
                      <a:solidFill>
                        <a:srgbClr val="EEFF41"/>
                      </a:solidFill>
                      <a:prstDash val="solid"/>
                      <a:round/>
                      <a:headEnd len="sm" w="sm" type="none"/>
                      <a:tailEnd len="sm" w="sm" type="none"/>
                    </a:lnT>
                    <a:lnB cap="flat" cmpd="sng" w="9525">
                      <a:solidFill>
                        <a:srgbClr val="EEFF4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50"/>
                        <a:buFont typeface="Arial"/>
                        <a:buNone/>
                      </a:pPr>
                      <a:r>
                        <a:rPr lang="es-419" sz="1350" u="none" cap="none" strike="noStrike">
                          <a:latin typeface="DM Sans"/>
                          <a:ea typeface="DM Sans"/>
                          <a:cs typeface="DM Sans"/>
                          <a:sym typeface="DM Sans"/>
                        </a:rPr>
                        <a:t>Sintaxis larga y compleja e.g matplotlib.pyplot.bar(x_axis, y_axis)</a:t>
                      </a:r>
                      <a:endParaRPr sz="1350" u="none" cap="none" strike="noStrike">
                        <a:latin typeface="DM Sans"/>
                        <a:ea typeface="DM Sans"/>
                        <a:cs typeface="DM Sans"/>
                        <a:sym typeface="DM Sans"/>
                      </a:endParaRPr>
                    </a:p>
                  </a:txBody>
                  <a:tcPr marT="91425" marB="91425" marR="91425" marL="91425">
                    <a:lnL cap="flat" cmpd="sng" w="9525">
                      <a:solidFill>
                        <a:srgbClr val="EEFF41"/>
                      </a:solidFill>
                      <a:prstDash val="solid"/>
                      <a:round/>
                      <a:headEnd len="sm" w="sm" type="none"/>
                      <a:tailEnd len="sm" w="sm" type="none"/>
                    </a:lnL>
                    <a:lnR cap="flat" cmpd="sng" w="9525">
                      <a:solidFill>
                        <a:srgbClr val="EEFF41"/>
                      </a:solidFill>
                      <a:prstDash val="solid"/>
                      <a:round/>
                      <a:headEnd len="sm" w="sm" type="none"/>
                      <a:tailEnd len="sm" w="sm" type="none"/>
                    </a:lnR>
                    <a:lnT cap="flat" cmpd="sng" w="9525">
                      <a:solidFill>
                        <a:srgbClr val="EEFF41"/>
                      </a:solidFill>
                      <a:prstDash val="solid"/>
                      <a:round/>
                      <a:headEnd len="sm" w="sm" type="none"/>
                      <a:tailEnd len="sm" w="sm" type="none"/>
                    </a:lnT>
                    <a:lnB cap="flat" cmpd="sng" w="9525">
                      <a:solidFill>
                        <a:srgbClr val="EEFF4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50"/>
                        <a:buFont typeface="Arial"/>
                        <a:buNone/>
                      </a:pPr>
                      <a:r>
                        <a:rPr lang="es-419" sz="1350" u="none" cap="none" strike="noStrike">
                          <a:latin typeface="DM Sans"/>
                          <a:ea typeface="DM Sans"/>
                          <a:cs typeface="DM Sans"/>
                          <a:sym typeface="DM Sans"/>
                        </a:rPr>
                        <a:t>Sintaxis simple y fácil de entender e.g seaborn.barplot(x_axis,y_axis)</a:t>
                      </a:r>
                      <a:endParaRPr sz="1350" u="none" cap="none" strike="noStrike">
                        <a:latin typeface="DM Sans"/>
                        <a:ea typeface="DM Sans"/>
                        <a:cs typeface="DM Sans"/>
                        <a:sym typeface="DM Sans"/>
                      </a:endParaRPr>
                    </a:p>
                  </a:txBody>
                  <a:tcPr marT="91425" marB="91425" marR="91425" marL="91425">
                    <a:lnL cap="flat" cmpd="sng" w="9525">
                      <a:solidFill>
                        <a:srgbClr val="EEFF41"/>
                      </a:solidFill>
                      <a:prstDash val="solid"/>
                      <a:round/>
                      <a:headEnd len="sm" w="sm" type="none"/>
                      <a:tailEnd len="sm" w="sm" type="none"/>
                    </a:lnL>
                    <a:lnR cap="flat" cmpd="sng" w="9525">
                      <a:solidFill>
                        <a:srgbClr val="EEFF41"/>
                      </a:solidFill>
                      <a:prstDash val="solid"/>
                      <a:round/>
                      <a:headEnd len="sm" w="sm" type="none"/>
                      <a:tailEnd len="sm" w="sm" type="none"/>
                    </a:lnR>
                    <a:lnT cap="flat" cmpd="sng" w="9525">
                      <a:solidFill>
                        <a:srgbClr val="EEFF41"/>
                      </a:solidFill>
                      <a:prstDash val="solid"/>
                      <a:round/>
                      <a:headEnd len="sm" w="sm" type="none"/>
                      <a:tailEnd len="sm" w="sm" type="none"/>
                    </a:lnT>
                    <a:lnB cap="flat" cmpd="sng" w="9525">
                      <a:solidFill>
                        <a:srgbClr val="EEFF4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Múltiples figuras</a:t>
                      </a:r>
                      <a:endParaRPr b="1" sz="1350" u="none" cap="none" strike="noStrike">
                        <a:latin typeface="DM Sans"/>
                        <a:ea typeface="DM Sans"/>
                        <a:cs typeface="DM Sans"/>
                        <a:sym typeface="DM Sans"/>
                      </a:endParaRPr>
                    </a:p>
                  </a:txBody>
                  <a:tcPr marT="91425" marB="91425" marR="91425" marL="91425">
                    <a:lnL cap="flat" cmpd="sng" w="9525">
                      <a:solidFill>
                        <a:srgbClr val="EEFF41"/>
                      </a:solidFill>
                      <a:prstDash val="solid"/>
                      <a:round/>
                      <a:headEnd len="sm" w="sm" type="none"/>
                      <a:tailEnd len="sm" w="sm" type="none"/>
                    </a:lnL>
                    <a:lnR cap="flat" cmpd="sng" w="9525">
                      <a:solidFill>
                        <a:srgbClr val="EEFF41"/>
                      </a:solidFill>
                      <a:prstDash val="solid"/>
                      <a:round/>
                      <a:headEnd len="sm" w="sm" type="none"/>
                      <a:tailEnd len="sm" w="sm" type="none"/>
                    </a:lnR>
                    <a:lnT cap="flat" cmpd="sng" w="9525">
                      <a:solidFill>
                        <a:srgbClr val="EEFF41"/>
                      </a:solidFill>
                      <a:prstDash val="solid"/>
                      <a:round/>
                      <a:headEnd len="sm" w="sm" type="none"/>
                      <a:tailEnd len="sm" w="sm" type="none"/>
                    </a:lnT>
                    <a:lnB cap="flat" cmpd="sng" w="9525">
                      <a:solidFill>
                        <a:srgbClr val="EEFF4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50"/>
                        <a:buFont typeface="Arial"/>
                        <a:buNone/>
                      </a:pPr>
                      <a:r>
                        <a:rPr lang="es-419" sz="1350" u="none" cap="none" strike="noStrike">
                          <a:latin typeface="DM Sans"/>
                          <a:ea typeface="DM Sans"/>
                          <a:cs typeface="DM Sans"/>
                          <a:sym typeface="DM Sans"/>
                        </a:rPr>
                        <a:t>Se pueden tener figuras múltiples simultáneamente</a:t>
                      </a:r>
                      <a:endParaRPr sz="1350" u="none" cap="none" strike="noStrike">
                        <a:latin typeface="DM Sans"/>
                        <a:ea typeface="DM Sans"/>
                        <a:cs typeface="DM Sans"/>
                        <a:sym typeface="DM Sans"/>
                      </a:endParaRPr>
                    </a:p>
                  </a:txBody>
                  <a:tcPr marT="91425" marB="91425" marR="91425" marL="91425">
                    <a:lnL cap="flat" cmpd="sng" w="9525">
                      <a:solidFill>
                        <a:srgbClr val="EEFF41"/>
                      </a:solidFill>
                      <a:prstDash val="solid"/>
                      <a:round/>
                      <a:headEnd len="sm" w="sm" type="none"/>
                      <a:tailEnd len="sm" w="sm" type="none"/>
                    </a:lnL>
                    <a:lnR cap="flat" cmpd="sng" w="9525">
                      <a:solidFill>
                        <a:srgbClr val="EEFF41"/>
                      </a:solidFill>
                      <a:prstDash val="solid"/>
                      <a:round/>
                      <a:headEnd len="sm" w="sm" type="none"/>
                      <a:tailEnd len="sm" w="sm" type="none"/>
                    </a:lnR>
                    <a:lnT cap="flat" cmpd="sng" w="9525">
                      <a:solidFill>
                        <a:srgbClr val="EEFF41"/>
                      </a:solidFill>
                      <a:prstDash val="solid"/>
                      <a:round/>
                      <a:headEnd len="sm" w="sm" type="none"/>
                      <a:tailEnd len="sm" w="sm" type="none"/>
                    </a:lnT>
                    <a:lnB cap="flat" cmpd="sng" w="9525">
                      <a:solidFill>
                        <a:srgbClr val="EEFF4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50"/>
                        <a:buFont typeface="Arial"/>
                        <a:buNone/>
                      </a:pPr>
                      <a:r>
                        <a:rPr lang="es-419" sz="1350" u="none" cap="none" strike="noStrike">
                          <a:latin typeface="DM Sans"/>
                          <a:ea typeface="DM Sans"/>
                          <a:cs typeface="DM Sans"/>
                          <a:sym typeface="DM Sans"/>
                        </a:rPr>
                        <a:t>Puede tener más problemas de memorias</a:t>
                      </a:r>
                      <a:endParaRPr sz="1350" u="none" cap="none" strike="noStrike">
                        <a:latin typeface="DM Sans"/>
                        <a:ea typeface="DM Sans"/>
                        <a:cs typeface="DM Sans"/>
                        <a:sym typeface="DM Sans"/>
                      </a:endParaRPr>
                    </a:p>
                  </a:txBody>
                  <a:tcPr marT="91425" marB="91425" marR="91425" marL="91425">
                    <a:lnL cap="flat" cmpd="sng" w="9525">
                      <a:solidFill>
                        <a:srgbClr val="EEFF41"/>
                      </a:solidFill>
                      <a:prstDash val="solid"/>
                      <a:round/>
                      <a:headEnd len="sm" w="sm" type="none"/>
                      <a:tailEnd len="sm" w="sm" type="none"/>
                    </a:lnL>
                    <a:lnR cap="flat" cmpd="sng" w="9525">
                      <a:solidFill>
                        <a:srgbClr val="EEFF41"/>
                      </a:solidFill>
                      <a:prstDash val="solid"/>
                      <a:round/>
                      <a:headEnd len="sm" w="sm" type="none"/>
                      <a:tailEnd len="sm" w="sm" type="none"/>
                    </a:lnR>
                    <a:lnT cap="flat" cmpd="sng" w="9525">
                      <a:solidFill>
                        <a:srgbClr val="EEFF41"/>
                      </a:solidFill>
                      <a:prstDash val="solid"/>
                      <a:round/>
                      <a:headEnd len="sm" w="sm" type="none"/>
                      <a:tailEnd len="sm" w="sm" type="none"/>
                    </a:lnT>
                    <a:lnB cap="flat" cmpd="sng" w="9525">
                      <a:solidFill>
                        <a:srgbClr val="EEFF41"/>
                      </a:solidFill>
                      <a:prstDash val="solid"/>
                      <a:round/>
                      <a:headEnd len="sm" w="sm" type="none"/>
                      <a:tailEnd len="sm" w="sm" type="none"/>
                    </a:lnB>
                  </a:tcPr>
                </a:tc>
              </a:tr>
            </a:tbl>
          </a:graphicData>
        </a:graphic>
      </p:graphicFrame>
      <p:pic>
        <p:nvPicPr>
          <p:cNvPr id="232" name="Google Shape;232;p44"/>
          <p:cNvPicPr preferRelativeResize="0"/>
          <p:nvPr/>
        </p:nvPicPr>
        <p:blipFill rotWithShape="1">
          <a:blip r:embed="rId3">
            <a:alphaModFix/>
          </a:blip>
          <a:srcRect b="0" l="0" r="0" t="0"/>
          <a:stretch/>
        </p:blipFill>
        <p:spPr>
          <a:xfrm>
            <a:off x="4579253" y="790950"/>
            <a:ext cx="330675" cy="330675"/>
          </a:xfrm>
          <a:prstGeom prst="rect">
            <a:avLst/>
          </a:prstGeom>
          <a:noFill/>
          <a:ln>
            <a:noFill/>
          </a:ln>
        </p:spPr>
      </p:pic>
      <p:pic>
        <p:nvPicPr>
          <p:cNvPr id="233" name="Google Shape;233;p44"/>
          <p:cNvPicPr preferRelativeResize="0"/>
          <p:nvPr/>
        </p:nvPicPr>
        <p:blipFill rotWithShape="1">
          <a:blip r:embed="rId4">
            <a:alphaModFix/>
          </a:blip>
          <a:srcRect b="0" l="0" r="0" t="0"/>
          <a:stretch/>
        </p:blipFill>
        <p:spPr>
          <a:xfrm>
            <a:off x="7700845" y="790950"/>
            <a:ext cx="330675" cy="330675"/>
          </a:xfrm>
          <a:prstGeom prst="rect">
            <a:avLst/>
          </a:prstGeom>
          <a:noFill/>
          <a:ln>
            <a:noFill/>
          </a:ln>
        </p:spPr>
      </p:pic>
      <p:graphicFrame>
        <p:nvGraphicFramePr>
          <p:cNvPr id="234" name="Google Shape;234;p44"/>
          <p:cNvGraphicFramePr/>
          <p:nvPr/>
        </p:nvGraphicFramePr>
        <p:xfrm>
          <a:off x="248000" y="2958350"/>
          <a:ext cx="3000000" cy="3000000"/>
        </p:xfrm>
        <a:graphic>
          <a:graphicData uri="http://schemas.openxmlformats.org/drawingml/2006/table">
            <a:tbl>
              <a:tblPr>
                <a:noFill/>
                <a:tableStyleId>{7D959ACD-E0AC-4157-A976-081BDCC04341}</a:tableStyleId>
              </a:tblPr>
              <a:tblGrid>
                <a:gridCol w="2077275"/>
                <a:gridCol w="3151625"/>
                <a:gridCol w="3419100"/>
              </a:tblGrid>
              <a:tr h="381000">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Flexibilidad</a:t>
                      </a:r>
                      <a:endParaRPr b="1" sz="1350" u="none" cap="none" strike="noStrike">
                        <a:latin typeface="DM Sans"/>
                        <a:ea typeface="DM Sans"/>
                        <a:cs typeface="DM Sans"/>
                        <a:sym typeface="DM Sans"/>
                      </a:endParaRPr>
                    </a:p>
                  </a:txBody>
                  <a:tcPr marT="91425" marB="91425" marR="91425" marL="91425">
                    <a:lnL cap="flat" cmpd="sng" w="9525">
                      <a:solidFill>
                        <a:srgbClr val="EEFF41"/>
                      </a:solidFill>
                      <a:prstDash val="solid"/>
                      <a:round/>
                      <a:headEnd len="sm" w="sm" type="none"/>
                      <a:tailEnd len="sm" w="sm" type="none"/>
                    </a:lnL>
                    <a:lnR cap="flat" cmpd="sng" w="9525">
                      <a:solidFill>
                        <a:srgbClr val="EEFF41"/>
                      </a:solidFill>
                      <a:prstDash val="solid"/>
                      <a:round/>
                      <a:headEnd len="sm" w="sm" type="none"/>
                      <a:tailEnd len="sm" w="sm" type="none"/>
                    </a:lnR>
                    <a:lnT cap="flat" cmpd="sng" w="9525">
                      <a:solidFill>
                        <a:srgbClr val="EEFF41"/>
                      </a:solidFill>
                      <a:prstDash val="solid"/>
                      <a:round/>
                      <a:headEnd len="sm" w="sm" type="none"/>
                      <a:tailEnd len="sm" w="sm" type="none"/>
                    </a:lnT>
                    <a:lnB cap="flat" cmpd="sng" w="9525">
                      <a:solidFill>
                        <a:srgbClr val="EEFF4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50"/>
                        <a:buFont typeface="Arial"/>
                        <a:buNone/>
                      </a:pPr>
                      <a:r>
                        <a:rPr lang="es-419" sz="1350" u="none" cap="none" strike="noStrike">
                          <a:latin typeface="DM Sans"/>
                          <a:ea typeface="DM Sans"/>
                          <a:cs typeface="DM Sans"/>
                          <a:sym typeface="DM Sans"/>
                        </a:rPr>
                        <a:t>Altamente customizable y robusto</a:t>
                      </a:r>
                      <a:endParaRPr sz="1350" u="none" cap="none" strike="noStrike">
                        <a:latin typeface="DM Sans"/>
                        <a:ea typeface="DM Sans"/>
                        <a:cs typeface="DM Sans"/>
                        <a:sym typeface="DM Sans"/>
                      </a:endParaRPr>
                    </a:p>
                  </a:txBody>
                  <a:tcPr marT="91425" marB="91425" marR="91425" marL="91425">
                    <a:lnL cap="flat" cmpd="sng" w="9525">
                      <a:solidFill>
                        <a:srgbClr val="EEFF41"/>
                      </a:solidFill>
                      <a:prstDash val="solid"/>
                      <a:round/>
                      <a:headEnd len="sm" w="sm" type="none"/>
                      <a:tailEnd len="sm" w="sm" type="none"/>
                    </a:lnL>
                    <a:lnR cap="flat" cmpd="sng" w="9525">
                      <a:solidFill>
                        <a:srgbClr val="EEFF41"/>
                      </a:solidFill>
                      <a:prstDash val="solid"/>
                      <a:round/>
                      <a:headEnd len="sm" w="sm" type="none"/>
                      <a:tailEnd len="sm" w="sm" type="none"/>
                    </a:lnR>
                    <a:lnT cap="flat" cmpd="sng" w="9525">
                      <a:solidFill>
                        <a:srgbClr val="EEFF41"/>
                      </a:solidFill>
                      <a:prstDash val="solid"/>
                      <a:round/>
                      <a:headEnd len="sm" w="sm" type="none"/>
                      <a:tailEnd len="sm" w="sm" type="none"/>
                    </a:lnT>
                    <a:lnB cap="flat" cmpd="sng" w="9525">
                      <a:solidFill>
                        <a:srgbClr val="EEFF4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50"/>
                        <a:buFont typeface="Arial"/>
                        <a:buNone/>
                      </a:pPr>
                      <a:r>
                        <a:rPr lang="es-419" sz="1350" u="none" cap="none" strike="noStrike">
                          <a:latin typeface="DM Sans"/>
                          <a:ea typeface="DM Sans"/>
                          <a:cs typeface="DM Sans"/>
                          <a:sym typeface="DM Sans"/>
                        </a:rPr>
                        <a:t>Evita superposición de temas </a:t>
                      </a:r>
                      <a:endParaRPr sz="1350" u="none" cap="none" strike="noStrike">
                        <a:latin typeface="DM Sans"/>
                        <a:ea typeface="DM Sans"/>
                        <a:cs typeface="DM Sans"/>
                        <a:sym typeface="DM Sans"/>
                      </a:endParaRPr>
                    </a:p>
                  </a:txBody>
                  <a:tcPr marT="91425" marB="91425" marR="91425" marL="91425">
                    <a:lnL cap="flat" cmpd="sng" w="9525">
                      <a:solidFill>
                        <a:srgbClr val="EEFF41"/>
                      </a:solidFill>
                      <a:prstDash val="solid"/>
                      <a:round/>
                      <a:headEnd len="sm" w="sm" type="none"/>
                      <a:tailEnd len="sm" w="sm" type="none"/>
                    </a:lnL>
                    <a:lnR cap="flat" cmpd="sng" w="9525">
                      <a:solidFill>
                        <a:srgbClr val="EEFF41"/>
                      </a:solidFill>
                      <a:prstDash val="solid"/>
                      <a:round/>
                      <a:headEnd len="sm" w="sm" type="none"/>
                      <a:tailEnd len="sm" w="sm" type="none"/>
                    </a:lnR>
                    <a:lnT cap="flat" cmpd="sng" w="9525">
                      <a:solidFill>
                        <a:srgbClr val="EEFF41"/>
                      </a:solidFill>
                      <a:prstDash val="solid"/>
                      <a:round/>
                      <a:headEnd len="sm" w="sm" type="none"/>
                      <a:tailEnd len="sm" w="sm" type="none"/>
                    </a:lnT>
                    <a:lnB cap="flat" cmpd="sng" w="9525">
                      <a:solidFill>
                        <a:srgbClr val="EEFF41"/>
                      </a:solidFill>
                      <a:prstDash val="solid"/>
                      <a:round/>
                      <a:headEnd len="sm" w="sm" type="none"/>
                      <a:tailEnd len="sm" w="sm" type="none"/>
                    </a:lnB>
                  </a:tcPr>
                </a:tc>
              </a:tr>
              <a:tr h="581200">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DataFrames y Arrays</a:t>
                      </a:r>
                      <a:endParaRPr b="1" sz="1350" u="none" cap="none" strike="noStrike">
                        <a:latin typeface="DM Sans"/>
                        <a:ea typeface="DM Sans"/>
                        <a:cs typeface="DM Sans"/>
                        <a:sym typeface="DM Sans"/>
                      </a:endParaRPr>
                    </a:p>
                  </a:txBody>
                  <a:tcPr marT="91425" marB="91425" marR="91425" marL="91425">
                    <a:lnL cap="flat" cmpd="sng" w="9525">
                      <a:solidFill>
                        <a:srgbClr val="EEFF41"/>
                      </a:solidFill>
                      <a:prstDash val="solid"/>
                      <a:round/>
                      <a:headEnd len="sm" w="sm" type="none"/>
                      <a:tailEnd len="sm" w="sm" type="none"/>
                    </a:lnL>
                    <a:lnR cap="flat" cmpd="sng" w="9525">
                      <a:solidFill>
                        <a:srgbClr val="EEFF41"/>
                      </a:solidFill>
                      <a:prstDash val="solid"/>
                      <a:round/>
                      <a:headEnd len="sm" w="sm" type="none"/>
                      <a:tailEnd len="sm" w="sm" type="none"/>
                    </a:lnR>
                    <a:lnT cap="flat" cmpd="sng" w="9525">
                      <a:solidFill>
                        <a:srgbClr val="EEFF41"/>
                      </a:solidFill>
                      <a:prstDash val="solid"/>
                      <a:round/>
                      <a:headEnd len="sm" w="sm" type="none"/>
                      <a:tailEnd len="sm" w="sm" type="none"/>
                    </a:lnT>
                    <a:lnB cap="flat" cmpd="sng" w="9525">
                      <a:solidFill>
                        <a:srgbClr val="EEFF4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50"/>
                        <a:buFont typeface="Arial"/>
                        <a:buNone/>
                      </a:pPr>
                      <a:r>
                        <a:rPr lang="es-419" sz="1350" u="none" cap="none" strike="noStrike">
                          <a:latin typeface="DM Sans"/>
                          <a:ea typeface="DM Sans"/>
                          <a:cs typeface="DM Sans"/>
                          <a:sym typeface="DM Sans"/>
                        </a:rPr>
                        <a:t>Funciona eficientemente y trata a figuras y ejes como objetos</a:t>
                      </a:r>
                      <a:endParaRPr sz="1350" u="none" cap="none" strike="noStrike">
                        <a:latin typeface="DM Sans"/>
                        <a:ea typeface="DM Sans"/>
                        <a:cs typeface="DM Sans"/>
                        <a:sym typeface="DM Sans"/>
                      </a:endParaRPr>
                    </a:p>
                  </a:txBody>
                  <a:tcPr marT="91425" marB="91425" marR="91425" marL="91425">
                    <a:lnL cap="flat" cmpd="sng" w="9525">
                      <a:solidFill>
                        <a:srgbClr val="EEFF41"/>
                      </a:solidFill>
                      <a:prstDash val="solid"/>
                      <a:round/>
                      <a:headEnd len="sm" w="sm" type="none"/>
                      <a:tailEnd len="sm" w="sm" type="none"/>
                    </a:lnL>
                    <a:lnR cap="flat" cmpd="sng" w="9525">
                      <a:solidFill>
                        <a:srgbClr val="EEFF41"/>
                      </a:solidFill>
                      <a:prstDash val="solid"/>
                      <a:round/>
                      <a:headEnd len="sm" w="sm" type="none"/>
                      <a:tailEnd len="sm" w="sm" type="none"/>
                    </a:lnR>
                    <a:lnT cap="flat" cmpd="sng" w="9525">
                      <a:solidFill>
                        <a:srgbClr val="EEFF41"/>
                      </a:solidFill>
                      <a:prstDash val="solid"/>
                      <a:round/>
                      <a:headEnd len="sm" w="sm" type="none"/>
                      <a:tailEnd len="sm" w="sm" type="none"/>
                    </a:lnT>
                    <a:lnB cap="flat" cmpd="sng" w="9525">
                      <a:solidFill>
                        <a:srgbClr val="EEFF4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50"/>
                        <a:buFont typeface="Arial"/>
                        <a:buNone/>
                      </a:pPr>
                      <a:r>
                        <a:rPr lang="es-419" sz="1350" u="none" cap="none" strike="noStrike">
                          <a:latin typeface="DM Sans"/>
                          <a:ea typeface="DM Sans"/>
                          <a:cs typeface="DM Sans"/>
                          <a:sym typeface="DM Sans"/>
                        </a:rPr>
                        <a:t>Más funcional y organizado y trata datasets como unidad simple</a:t>
                      </a:r>
                      <a:endParaRPr sz="1350" u="none" cap="none" strike="noStrike">
                        <a:latin typeface="DM Sans"/>
                        <a:ea typeface="DM Sans"/>
                        <a:cs typeface="DM Sans"/>
                        <a:sym typeface="DM Sans"/>
                      </a:endParaRPr>
                    </a:p>
                  </a:txBody>
                  <a:tcPr marT="91425" marB="91425" marR="91425" marL="91425">
                    <a:lnL cap="flat" cmpd="sng" w="9525">
                      <a:solidFill>
                        <a:srgbClr val="EEFF41"/>
                      </a:solidFill>
                      <a:prstDash val="solid"/>
                      <a:round/>
                      <a:headEnd len="sm" w="sm" type="none"/>
                      <a:tailEnd len="sm" w="sm" type="none"/>
                    </a:lnL>
                    <a:lnR cap="flat" cmpd="sng" w="9525">
                      <a:solidFill>
                        <a:srgbClr val="EEFF41"/>
                      </a:solidFill>
                      <a:prstDash val="solid"/>
                      <a:round/>
                      <a:headEnd len="sm" w="sm" type="none"/>
                      <a:tailEnd len="sm" w="sm" type="none"/>
                    </a:lnR>
                    <a:lnT cap="flat" cmpd="sng" w="9525">
                      <a:solidFill>
                        <a:srgbClr val="EEFF41"/>
                      </a:solidFill>
                      <a:prstDash val="solid"/>
                      <a:round/>
                      <a:headEnd len="sm" w="sm" type="none"/>
                      <a:tailEnd len="sm" w="sm" type="none"/>
                    </a:lnT>
                    <a:lnB cap="flat" cmpd="sng" w="9525">
                      <a:solidFill>
                        <a:srgbClr val="EEFF4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Casos de uso</a:t>
                      </a:r>
                      <a:endParaRPr b="1" sz="1350" u="none" cap="none" strike="noStrike">
                        <a:latin typeface="DM Sans"/>
                        <a:ea typeface="DM Sans"/>
                        <a:cs typeface="DM Sans"/>
                        <a:sym typeface="DM Sans"/>
                      </a:endParaRPr>
                    </a:p>
                  </a:txBody>
                  <a:tcPr marT="91425" marB="91425" marR="91425" marL="91425">
                    <a:lnL cap="flat" cmpd="sng" w="9525">
                      <a:solidFill>
                        <a:srgbClr val="EEFF41"/>
                      </a:solidFill>
                      <a:prstDash val="solid"/>
                      <a:round/>
                      <a:headEnd len="sm" w="sm" type="none"/>
                      <a:tailEnd len="sm" w="sm" type="none"/>
                    </a:lnL>
                    <a:lnR cap="flat" cmpd="sng" w="9525">
                      <a:solidFill>
                        <a:srgbClr val="EEFF41"/>
                      </a:solidFill>
                      <a:prstDash val="solid"/>
                      <a:round/>
                      <a:headEnd len="sm" w="sm" type="none"/>
                      <a:tailEnd len="sm" w="sm" type="none"/>
                    </a:lnR>
                    <a:lnT cap="flat" cmpd="sng" w="9525">
                      <a:solidFill>
                        <a:srgbClr val="EEFF41"/>
                      </a:solidFill>
                      <a:prstDash val="solid"/>
                      <a:round/>
                      <a:headEnd len="sm" w="sm" type="none"/>
                      <a:tailEnd len="sm" w="sm" type="none"/>
                    </a:lnT>
                    <a:lnB cap="flat" cmpd="sng" w="9525">
                      <a:solidFill>
                        <a:srgbClr val="EEFF4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50"/>
                        <a:buFont typeface="Arial"/>
                        <a:buNone/>
                      </a:pPr>
                      <a:r>
                        <a:rPr lang="es-419" sz="1350" u="none" cap="none" strike="noStrike">
                          <a:latin typeface="DM Sans"/>
                          <a:ea typeface="DM Sans"/>
                          <a:cs typeface="DM Sans"/>
                          <a:sym typeface="DM Sans"/>
                        </a:rPr>
                        <a:t>Gráficas diversas usando Numpy y Pandas</a:t>
                      </a:r>
                      <a:endParaRPr sz="1350" u="none" cap="none" strike="noStrike">
                        <a:latin typeface="DM Sans"/>
                        <a:ea typeface="DM Sans"/>
                        <a:cs typeface="DM Sans"/>
                        <a:sym typeface="DM Sans"/>
                      </a:endParaRPr>
                    </a:p>
                  </a:txBody>
                  <a:tcPr marT="91425" marB="91425" marR="91425" marL="91425">
                    <a:lnL cap="flat" cmpd="sng" w="9525">
                      <a:solidFill>
                        <a:srgbClr val="EEFF41"/>
                      </a:solidFill>
                      <a:prstDash val="solid"/>
                      <a:round/>
                      <a:headEnd len="sm" w="sm" type="none"/>
                      <a:tailEnd len="sm" w="sm" type="none"/>
                    </a:lnL>
                    <a:lnR cap="flat" cmpd="sng" w="9525">
                      <a:solidFill>
                        <a:srgbClr val="EEFF41"/>
                      </a:solidFill>
                      <a:prstDash val="solid"/>
                      <a:round/>
                      <a:headEnd len="sm" w="sm" type="none"/>
                      <a:tailEnd len="sm" w="sm" type="none"/>
                    </a:lnR>
                    <a:lnT cap="flat" cmpd="sng" w="9525">
                      <a:solidFill>
                        <a:srgbClr val="EEFF41"/>
                      </a:solidFill>
                      <a:prstDash val="solid"/>
                      <a:round/>
                      <a:headEnd len="sm" w="sm" type="none"/>
                      <a:tailEnd len="sm" w="sm" type="none"/>
                    </a:lnT>
                    <a:lnB cap="flat" cmpd="sng" w="9525">
                      <a:solidFill>
                        <a:srgbClr val="EEFF4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50"/>
                        <a:buFont typeface="Arial"/>
                        <a:buNone/>
                      </a:pPr>
                      <a:r>
                        <a:rPr lang="es-419" sz="1350" u="none" cap="none" strike="noStrike">
                          <a:latin typeface="DM Sans"/>
                          <a:ea typeface="DM Sans"/>
                          <a:cs typeface="DM Sans"/>
                          <a:sym typeface="DM Sans"/>
                        </a:rPr>
                        <a:t>Versión extendida de Matplotlib con el uso de Numpy y Pandas</a:t>
                      </a:r>
                      <a:endParaRPr sz="1350" u="none" cap="none" strike="noStrike">
                        <a:latin typeface="DM Sans"/>
                        <a:ea typeface="DM Sans"/>
                        <a:cs typeface="DM Sans"/>
                        <a:sym typeface="DM Sans"/>
                      </a:endParaRPr>
                    </a:p>
                  </a:txBody>
                  <a:tcPr marT="91425" marB="91425" marR="91425" marL="91425">
                    <a:lnL cap="flat" cmpd="sng" w="9525">
                      <a:solidFill>
                        <a:srgbClr val="EEFF41"/>
                      </a:solidFill>
                      <a:prstDash val="solid"/>
                      <a:round/>
                      <a:headEnd len="sm" w="sm" type="none"/>
                      <a:tailEnd len="sm" w="sm" type="none"/>
                    </a:lnL>
                    <a:lnR cap="flat" cmpd="sng" w="9525">
                      <a:solidFill>
                        <a:srgbClr val="EEFF41"/>
                      </a:solidFill>
                      <a:prstDash val="solid"/>
                      <a:round/>
                      <a:headEnd len="sm" w="sm" type="none"/>
                      <a:tailEnd len="sm" w="sm" type="none"/>
                    </a:lnR>
                    <a:lnT cap="flat" cmpd="sng" w="9525">
                      <a:solidFill>
                        <a:srgbClr val="EEFF41"/>
                      </a:solidFill>
                      <a:prstDash val="solid"/>
                      <a:round/>
                      <a:headEnd len="sm" w="sm" type="none"/>
                      <a:tailEnd len="sm" w="sm" type="none"/>
                    </a:lnT>
                    <a:lnB cap="flat" cmpd="sng" w="9525">
                      <a:solidFill>
                        <a:srgbClr val="EEFF41"/>
                      </a:solidFill>
                      <a:prstDash val="solid"/>
                      <a:round/>
                      <a:headEnd len="sm" w="sm" type="none"/>
                      <a:tailEnd len="sm" w="sm" type="none"/>
                    </a:lnB>
                  </a:tcPr>
                </a:tc>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43"/>
          <p:cNvSpPr txBox="1"/>
          <p:nvPr/>
        </p:nvSpPr>
        <p:spPr>
          <a:xfrm>
            <a:off x="571777" y="1435875"/>
            <a:ext cx="4486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Ahora nos interesa saber si las personas que tienen crédito con el banco tienen una diferencia significativa en los saldos respecto a los clientes que no tienen créditos</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p:txBody>
      </p:sp>
      <p:sp>
        <p:nvSpPr>
          <p:cNvPr id="1047" name="Google Shape;1047;p143"/>
          <p:cNvSpPr txBox="1"/>
          <p:nvPr/>
        </p:nvSpPr>
        <p:spPr>
          <a:xfrm>
            <a:off x="563625" y="669700"/>
            <a:ext cx="5944200" cy="675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1048" name="Google Shape;1048;p143"/>
          <p:cNvSpPr txBox="1"/>
          <p:nvPr/>
        </p:nvSpPr>
        <p:spPr>
          <a:xfrm>
            <a:off x="5469650" y="1505450"/>
            <a:ext cx="32598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En este caso logramos ver una diferencia significativa en la media de los dos grupos.</a:t>
            </a:r>
            <a:endParaRPr sz="1350">
              <a:solidFill>
                <a:schemeClr val="dk1"/>
              </a:solidFill>
              <a:latin typeface="DM Sans"/>
              <a:ea typeface="DM Sans"/>
              <a:cs typeface="DM Sans"/>
              <a:sym typeface="DM Sans"/>
            </a:endParaRPr>
          </a:p>
          <a:p>
            <a:pPr indent="0" lvl="0" marL="45720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sp>
        <p:nvSpPr>
          <p:cNvPr id="1049" name="Google Shape;1049;p143"/>
          <p:cNvSpPr txBox="1"/>
          <p:nvPr/>
        </p:nvSpPr>
        <p:spPr>
          <a:xfrm>
            <a:off x="563625" y="2571750"/>
            <a:ext cx="4385700" cy="16623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419" sz="1050">
                <a:solidFill>
                  <a:srgbClr val="D4D4D4"/>
                </a:solidFill>
                <a:highlight>
                  <a:srgbClr val="1E1E1E"/>
                </a:highlight>
                <a:latin typeface="Courier New"/>
                <a:ea typeface="Courier New"/>
                <a:cs typeface="Courier New"/>
                <a:sym typeface="Courier New"/>
              </a:rPr>
              <a:t>loans=bank</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bank.loan==</a:t>
            </a:r>
            <a:r>
              <a:rPr lang="es-419" sz="1050">
                <a:solidFill>
                  <a:srgbClr val="CE9178"/>
                </a:solidFill>
                <a:highlight>
                  <a:srgbClr val="1E1E1E"/>
                </a:highlight>
                <a:latin typeface="Courier New"/>
                <a:ea typeface="Courier New"/>
                <a:cs typeface="Courier New"/>
                <a:sym typeface="Courier New"/>
              </a:rPr>
              <a:t>"yes"</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.balance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solidFill>
                  <a:srgbClr val="D4D4D4"/>
                </a:solidFill>
                <a:highlight>
                  <a:srgbClr val="1E1E1E"/>
                </a:highlight>
                <a:latin typeface="Courier New"/>
                <a:ea typeface="Courier New"/>
                <a:cs typeface="Courier New"/>
                <a:sym typeface="Courier New"/>
              </a:rPr>
              <a:t>no_loans=bank</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bank.loan==</a:t>
            </a:r>
            <a:r>
              <a:rPr lang="es-419" sz="1050">
                <a:solidFill>
                  <a:srgbClr val="CE9178"/>
                </a:solidFill>
                <a:highlight>
                  <a:srgbClr val="1E1E1E"/>
                </a:highlight>
                <a:latin typeface="Courier New"/>
                <a:ea typeface="Courier New"/>
                <a:cs typeface="Courier New"/>
                <a:sym typeface="Courier New"/>
              </a:rPr>
              <a:t>"no"</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.balance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solidFill>
                  <a:srgbClr val="D4D4D4"/>
                </a:solidFill>
                <a:highlight>
                  <a:srgbClr val="1E1E1E"/>
                </a:highlight>
                <a:latin typeface="Courier New"/>
                <a:ea typeface="Courier New"/>
                <a:cs typeface="Courier New"/>
                <a:sym typeface="Courier New"/>
              </a:rPr>
              <a:t>statistic</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 pvalue = stats.ttest_ind</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loans</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no_loans</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 equal_var=</a:t>
            </a:r>
            <a:r>
              <a:rPr lang="es-419" sz="1050">
                <a:solidFill>
                  <a:srgbClr val="569CD6"/>
                </a:solidFill>
                <a:highlight>
                  <a:srgbClr val="1E1E1E"/>
                </a:highlight>
                <a:latin typeface="Courier New"/>
                <a:ea typeface="Courier New"/>
                <a:cs typeface="Courier New"/>
                <a:sym typeface="Courier New"/>
              </a:rPr>
              <a:t>False</a:t>
            </a:r>
            <a:r>
              <a:rPr lang="es-419"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solidFill>
                  <a:srgbClr val="DCDCAA"/>
                </a:solidFill>
                <a:highlight>
                  <a:srgbClr val="1E1E1E"/>
                </a:highlight>
                <a:latin typeface="Courier New"/>
                <a:ea typeface="Courier New"/>
                <a:cs typeface="Courier New"/>
                <a:sym typeface="Courier New"/>
              </a:rPr>
              <a:t>print</a:t>
            </a:r>
            <a:r>
              <a:rPr lang="es-419" sz="1050">
                <a:solidFill>
                  <a:srgbClr val="DCDCDC"/>
                </a:solidFill>
                <a:highlight>
                  <a:srgbClr val="1E1E1E"/>
                </a:highlight>
                <a:latin typeface="Courier New"/>
                <a:ea typeface="Courier New"/>
                <a:cs typeface="Courier New"/>
                <a:sym typeface="Courier New"/>
              </a:rPr>
              <a:t>(</a:t>
            </a:r>
            <a:r>
              <a:rPr lang="es-419" sz="1050">
                <a:solidFill>
                  <a:srgbClr val="CE9178"/>
                </a:solidFill>
                <a:highlight>
                  <a:srgbClr val="1E1E1E"/>
                </a:highlight>
                <a:latin typeface="Courier New"/>
                <a:ea typeface="Courier New"/>
                <a:cs typeface="Courier New"/>
                <a:sym typeface="Courier New"/>
              </a:rPr>
              <a:t>'Estadistico:'</a:t>
            </a:r>
            <a:r>
              <a:rPr lang="es-419" sz="1050">
                <a:solidFill>
                  <a:srgbClr val="DCDCDC"/>
                </a:solidFill>
                <a:highlight>
                  <a:srgbClr val="1E1E1E"/>
                </a:highlight>
                <a:latin typeface="Courier New"/>
                <a:ea typeface="Courier New"/>
                <a:cs typeface="Courier New"/>
                <a:sym typeface="Courier New"/>
              </a:rPr>
              <a:t>,</a:t>
            </a:r>
            <a:r>
              <a:rPr lang="es-419" sz="1050">
                <a:solidFill>
                  <a:srgbClr val="DCDCAA"/>
                </a:solidFill>
                <a:highlight>
                  <a:srgbClr val="1E1E1E"/>
                </a:highlight>
                <a:latin typeface="Courier New"/>
                <a:ea typeface="Courier New"/>
                <a:cs typeface="Courier New"/>
                <a:sym typeface="Courier New"/>
              </a:rPr>
              <a:t>round</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statistic</a:t>
            </a:r>
            <a:r>
              <a:rPr lang="es-419" sz="1050">
                <a:solidFill>
                  <a:srgbClr val="DCDCDC"/>
                </a:solidFill>
                <a:highlight>
                  <a:srgbClr val="1E1E1E"/>
                </a:highlight>
                <a:latin typeface="Courier New"/>
                <a:ea typeface="Courier New"/>
                <a:cs typeface="Courier New"/>
                <a:sym typeface="Courier New"/>
              </a:rPr>
              <a:t>,</a:t>
            </a:r>
            <a:r>
              <a:rPr lang="es-419" sz="1050">
                <a:solidFill>
                  <a:srgbClr val="B5CEA8"/>
                </a:solidFill>
                <a:highlight>
                  <a:srgbClr val="1E1E1E"/>
                </a:highlight>
                <a:latin typeface="Courier New"/>
                <a:ea typeface="Courier New"/>
                <a:cs typeface="Courier New"/>
                <a:sym typeface="Courier New"/>
              </a:rPr>
              <a:t>2</a:t>
            </a:r>
            <a:r>
              <a:rPr lang="es-419" sz="1050">
                <a:solidFill>
                  <a:srgbClr val="DCDCDC"/>
                </a:solidFill>
                <a:highlight>
                  <a:srgbClr val="1E1E1E"/>
                </a:highlight>
                <a:latin typeface="Courier New"/>
                <a:ea typeface="Courier New"/>
                <a:cs typeface="Courier New"/>
                <a:sym typeface="Courier New"/>
              </a:rPr>
              <a:t>),</a:t>
            </a:r>
            <a:r>
              <a:rPr lang="es-419" sz="1050">
                <a:solidFill>
                  <a:srgbClr val="CE9178"/>
                </a:solidFill>
                <a:highlight>
                  <a:srgbClr val="1E1E1E"/>
                </a:highlight>
                <a:latin typeface="Courier New"/>
                <a:ea typeface="Courier New"/>
                <a:cs typeface="Courier New"/>
                <a:sym typeface="Courier New"/>
              </a:rPr>
              <a:t>'p-valor:'</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 </a:t>
            </a:r>
            <a:r>
              <a:rPr lang="es-419" sz="1050">
                <a:solidFill>
                  <a:srgbClr val="DCDCAA"/>
                </a:solidFill>
                <a:highlight>
                  <a:srgbClr val="1E1E1E"/>
                </a:highlight>
                <a:latin typeface="Courier New"/>
                <a:ea typeface="Courier New"/>
                <a:cs typeface="Courier New"/>
                <a:sym typeface="Courier New"/>
              </a:rPr>
              <a:t>round</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pvalue</a:t>
            </a:r>
            <a:r>
              <a:rPr lang="es-419" sz="1050">
                <a:solidFill>
                  <a:srgbClr val="DCDCDC"/>
                </a:solidFill>
                <a:highlight>
                  <a:srgbClr val="1E1E1E"/>
                </a:highlight>
                <a:latin typeface="Courier New"/>
                <a:ea typeface="Courier New"/>
                <a:cs typeface="Courier New"/>
                <a:sym typeface="Courier New"/>
              </a:rPr>
              <a:t>,</a:t>
            </a:r>
            <a:r>
              <a:rPr lang="es-419" sz="1050">
                <a:solidFill>
                  <a:srgbClr val="B5CEA8"/>
                </a:solidFill>
                <a:highlight>
                  <a:srgbClr val="1E1E1E"/>
                </a:highlight>
                <a:latin typeface="Courier New"/>
                <a:ea typeface="Courier New"/>
                <a:cs typeface="Courier New"/>
                <a:sym typeface="Courier New"/>
              </a:rPr>
              <a:t>2</a:t>
            </a:r>
            <a:r>
              <a:rPr lang="es-419"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solidFill>
                  <a:srgbClr val="DCDCDC"/>
                </a:solidFill>
                <a:highlight>
                  <a:srgbClr val="1E1E1E"/>
                </a:highlight>
                <a:latin typeface="Courier New"/>
                <a:ea typeface="Courier New"/>
                <a:cs typeface="Courier New"/>
                <a:sym typeface="Courier New"/>
              </a:rPr>
              <a:t>&gt;&gt;&gt; Estadistico: -25.18 p-valor: 0.0</a:t>
            </a:r>
            <a:endParaRPr sz="1050">
              <a:solidFill>
                <a:srgbClr val="DCDCDC"/>
              </a:solidFill>
              <a:highlight>
                <a:srgbClr val="1E1E1E"/>
              </a:highlight>
              <a:latin typeface="Courier New"/>
              <a:ea typeface="Courier New"/>
              <a:cs typeface="Courier New"/>
              <a:sym typeface="Courier New"/>
            </a:endParaRPr>
          </a:p>
        </p:txBody>
      </p:sp>
      <p:pic>
        <p:nvPicPr>
          <p:cNvPr id="1050" name="Google Shape;1050;p143"/>
          <p:cNvPicPr preferRelativeResize="0"/>
          <p:nvPr/>
        </p:nvPicPr>
        <p:blipFill>
          <a:blip r:embed="rId3">
            <a:alphaModFix/>
          </a:blip>
          <a:stretch>
            <a:fillRect/>
          </a:stretch>
        </p:blipFill>
        <p:spPr>
          <a:xfrm>
            <a:off x="6269475" y="2571743"/>
            <a:ext cx="1317838" cy="12237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44"/>
          <p:cNvSpPr txBox="1"/>
          <p:nvPr/>
        </p:nvSpPr>
        <p:spPr>
          <a:xfrm>
            <a:off x="563625" y="669700"/>
            <a:ext cx="7086900" cy="6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sz="4000">
                <a:solidFill>
                  <a:schemeClr val="dk1"/>
                </a:solidFill>
              </a:rPr>
              <a:t>¿Cómo conocer los datos?</a:t>
            </a:r>
            <a:endParaRPr b="1" sz="4000">
              <a:solidFill>
                <a:schemeClr val="dk1"/>
              </a:solidFill>
            </a:endParaRPr>
          </a:p>
          <a:p>
            <a:pPr indent="0" lvl="0" marL="0" rtl="0" algn="l">
              <a:spcBef>
                <a:spcPts val="0"/>
              </a:spcBef>
              <a:spcAft>
                <a:spcPts val="0"/>
              </a:spcAft>
              <a:buClr>
                <a:schemeClr val="dk1"/>
              </a:buClr>
              <a:buSzPts val="1100"/>
              <a:buFont typeface="Arial"/>
              <a:buNone/>
            </a:pPr>
            <a:r>
              <a:t/>
            </a:r>
            <a:endParaRPr b="1" sz="4000">
              <a:solidFill>
                <a:schemeClr val="dk1"/>
              </a:solidFill>
            </a:endParaRPr>
          </a:p>
        </p:txBody>
      </p:sp>
      <p:sp>
        <p:nvSpPr>
          <p:cNvPr id="1056" name="Google Shape;1056;p144"/>
          <p:cNvSpPr txBox="1"/>
          <p:nvPr/>
        </p:nvSpPr>
        <p:spPr>
          <a:xfrm>
            <a:off x="1132175" y="1961000"/>
            <a:ext cx="2226900" cy="492600"/>
          </a:xfrm>
          <a:prstGeom prst="rect">
            <a:avLst/>
          </a:prstGeom>
          <a:solidFill>
            <a:srgbClr val="EAFF6A"/>
          </a:solid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s-419" sz="2000">
                <a:solidFill>
                  <a:schemeClr val="dk1"/>
                </a:solidFill>
                <a:latin typeface="DM Sans"/>
                <a:ea typeface="DM Sans"/>
                <a:cs typeface="DM Sans"/>
                <a:sym typeface="DM Sans"/>
              </a:rPr>
              <a:t>Descripción</a:t>
            </a:r>
            <a:endParaRPr b="1" sz="2000">
              <a:solidFill>
                <a:schemeClr val="dk1"/>
              </a:solidFill>
              <a:latin typeface="DM Sans"/>
              <a:ea typeface="DM Sans"/>
              <a:cs typeface="DM Sans"/>
              <a:sym typeface="DM Sans"/>
            </a:endParaRPr>
          </a:p>
        </p:txBody>
      </p:sp>
      <p:sp>
        <p:nvSpPr>
          <p:cNvPr id="1057" name="Google Shape;1057;p144"/>
          <p:cNvSpPr txBox="1"/>
          <p:nvPr/>
        </p:nvSpPr>
        <p:spPr>
          <a:xfrm>
            <a:off x="1132175" y="3192450"/>
            <a:ext cx="2226900" cy="492600"/>
          </a:xfrm>
          <a:prstGeom prst="rect">
            <a:avLst/>
          </a:prstGeom>
          <a:solidFill>
            <a:srgbClr val="EAFF6A"/>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419" sz="2000">
                <a:solidFill>
                  <a:schemeClr val="dk1"/>
                </a:solidFill>
                <a:latin typeface="DM Sans"/>
                <a:ea typeface="DM Sans"/>
                <a:cs typeface="DM Sans"/>
                <a:sym typeface="DM Sans"/>
              </a:rPr>
              <a:t>Análisis</a:t>
            </a:r>
            <a:endParaRPr b="1" sz="2000">
              <a:solidFill>
                <a:schemeClr val="dk1"/>
              </a:solidFill>
              <a:latin typeface="DM Sans"/>
              <a:ea typeface="DM Sans"/>
              <a:cs typeface="DM Sans"/>
              <a:sym typeface="DM Sans"/>
            </a:endParaRPr>
          </a:p>
        </p:txBody>
      </p:sp>
      <p:sp>
        <p:nvSpPr>
          <p:cNvPr id="1058" name="Google Shape;1058;p144"/>
          <p:cNvSpPr/>
          <p:nvPr/>
        </p:nvSpPr>
        <p:spPr>
          <a:xfrm>
            <a:off x="2088875" y="2727025"/>
            <a:ext cx="313500" cy="330600"/>
          </a:xfrm>
          <a:prstGeom prst="mathPlus">
            <a:avLst>
              <a:gd fmla="val 23520" name="adj1"/>
            </a:avLst>
          </a:prstGeom>
          <a:solidFill>
            <a:srgbClr val="569CD6"/>
          </a:solidFill>
          <a:ln cap="flat" cmpd="sng" w="9525">
            <a:solidFill>
              <a:srgbClr val="569C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9" name="Google Shape;1059;p144"/>
          <p:cNvCxnSpPr/>
          <p:nvPr/>
        </p:nvCxnSpPr>
        <p:spPr>
          <a:xfrm>
            <a:off x="3718525" y="1771075"/>
            <a:ext cx="36900" cy="2293500"/>
          </a:xfrm>
          <a:prstGeom prst="straightConnector1">
            <a:avLst/>
          </a:prstGeom>
          <a:noFill/>
          <a:ln cap="flat" cmpd="sng" w="38100">
            <a:solidFill>
              <a:srgbClr val="569CD6"/>
            </a:solidFill>
            <a:prstDash val="dash"/>
            <a:round/>
            <a:headEnd len="med" w="med" type="none"/>
            <a:tailEnd len="med" w="med" type="none"/>
          </a:ln>
        </p:spPr>
      </p:cxnSp>
      <p:cxnSp>
        <p:nvCxnSpPr>
          <p:cNvPr id="1060" name="Google Shape;1060;p144"/>
          <p:cNvCxnSpPr/>
          <p:nvPr/>
        </p:nvCxnSpPr>
        <p:spPr>
          <a:xfrm>
            <a:off x="3168625" y="4064575"/>
            <a:ext cx="467400" cy="0"/>
          </a:xfrm>
          <a:prstGeom prst="straightConnector1">
            <a:avLst/>
          </a:prstGeom>
          <a:noFill/>
          <a:ln cap="flat" cmpd="sng" w="38100">
            <a:solidFill>
              <a:srgbClr val="569CD6"/>
            </a:solidFill>
            <a:prstDash val="dash"/>
            <a:round/>
            <a:headEnd len="med" w="med" type="none"/>
            <a:tailEnd len="med" w="med" type="none"/>
          </a:ln>
        </p:spPr>
      </p:cxnSp>
      <p:sp>
        <p:nvSpPr>
          <p:cNvPr id="1061" name="Google Shape;1061;p144"/>
          <p:cNvSpPr txBox="1"/>
          <p:nvPr/>
        </p:nvSpPr>
        <p:spPr>
          <a:xfrm>
            <a:off x="3934225" y="2099300"/>
            <a:ext cx="4077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s-419" sz="2000">
                <a:solidFill>
                  <a:schemeClr val="dk1"/>
                </a:solidFill>
                <a:latin typeface="DM Sans"/>
                <a:ea typeface="DM Sans"/>
                <a:cs typeface="DM Sans"/>
                <a:sym typeface="DM Sans"/>
              </a:rPr>
              <a:t>La </a:t>
            </a:r>
            <a:r>
              <a:rPr b="1" lang="es-419" sz="2000">
                <a:solidFill>
                  <a:schemeClr val="dk1"/>
                </a:solidFill>
                <a:latin typeface="DM Sans"/>
                <a:ea typeface="DM Sans"/>
                <a:cs typeface="DM Sans"/>
                <a:sym typeface="DM Sans"/>
              </a:rPr>
              <a:t>estadística descriptiva</a:t>
            </a:r>
            <a:r>
              <a:rPr lang="es-419" sz="2000">
                <a:solidFill>
                  <a:schemeClr val="dk1"/>
                </a:solidFill>
                <a:latin typeface="DM Sans"/>
                <a:ea typeface="DM Sans"/>
                <a:cs typeface="DM Sans"/>
                <a:sym typeface="DM Sans"/>
              </a:rPr>
              <a:t> es una rama de la estadística que nos ayuda a </a:t>
            </a:r>
            <a:r>
              <a:rPr b="1" lang="es-419" sz="2000">
                <a:solidFill>
                  <a:schemeClr val="dk1"/>
                </a:solidFill>
                <a:latin typeface="DM Sans"/>
                <a:ea typeface="DM Sans"/>
                <a:cs typeface="DM Sans"/>
                <a:sym typeface="DM Sans"/>
              </a:rPr>
              <a:t>entender</a:t>
            </a:r>
            <a:r>
              <a:rPr lang="es-419" sz="2000">
                <a:solidFill>
                  <a:schemeClr val="dk1"/>
                </a:solidFill>
                <a:latin typeface="DM Sans"/>
                <a:ea typeface="DM Sans"/>
                <a:cs typeface="DM Sans"/>
                <a:sym typeface="DM Sans"/>
              </a:rPr>
              <a:t> mejor los datos.</a:t>
            </a:r>
            <a:endParaRPr sz="2000">
              <a:latin typeface="DM Sans"/>
              <a:ea typeface="DM Sans"/>
              <a:cs typeface="DM Sans"/>
              <a:sym typeface="DM Sans"/>
            </a:endParaRPr>
          </a:p>
        </p:txBody>
      </p:sp>
      <p:cxnSp>
        <p:nvCxnSpPr>
          <p:cNvPr id="1062" name="Google Shape;1062;p144"/>
          <p:cNvCxnSpPr/>
          <p:nvPr/>
        </p:nvCxnSpPr>
        <p:spPr>
          <a:xfrm>
            <a:off x="3168625" y="1771075"/>
            <a:ext cx="467400" cy="0"/>
          </a:xfrm>
          <a:prstGeom prst="straightConnector1">
            <a:avLst/>
          </a:prstGeom>
          <a:noFill/>
          <a:ln cap="flat" cmpd="sng" w="38100">
            <a:solidFill>
              <a:srgbClr val="569CD6"/>
            </a:solidFill>
            <a:prstDash val="dash"/>
            <a:round/>
            <a:headEnd len="med" w="med" type="none"/>
            <a:tailEnd len="med" w="med" type="none"/>
          </a:ln>
        </p:spPr>
      </p:cxnSp>
      <p:sp>
        <p:nvSpPr>
          <p:cNvPr id="1063" name="Google Shape;1063;p144"/>
          <p:cNvSpPr txBox="1"/>
          <p:nvPr/>
        </p:nvSpPr>
        <p:spPr>
          <a:xfrm>
            <a:off x="2017950" y="4122675"/>
            <a:ext cx="4974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¡Es uno de los pilares del Análisis Exploratorio de Datos o EDA que veremos más adelante!</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45"/>
          <p:cNvSpPr txBox="1"/>
          <p:nvPr/>
        </p:nvSpPr>
        <p:spPr>
          <a:xfrm>
            <a:off x="4893050" y="1489125"/>
            <a:ext cx="4077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000"/>
              </a:spcAft>
              <a:buNone/>
            </a:pPr>
            <a:r>
              <a:rPr b="1" lang="es-419">
                <a:solidFill>
                  <a:schemeClr val="dk1"/>
                </a:solidFill>
                <a:latin typeface="DM Sans"/>
                <a:ea typeface="DM Sans"/>
                <a:cs typeface="DM Sans"/>
                <a:sym typeface="DM Sans"/>
              </a:rPr>
              <a:t>Etapas del EDA</a:t>
            </a:r>
            <a:endParaRPr b="1">
              <a:solidFill>
                <a:schemeClr val="dk1"/>
              </a:solidFill>
              <a:latin typeface="DM Sans"/>
              <a:ea typeface="DM Sans"/>
              <a:cs typeface="DM Sans"/>
              <a:sym typeface="DM Sans"/>
            </a:endParaRPr>
          </a:p>
        </p:txBody>
      </p:sp>
      <p:pic>
        <p:nvPicPr>
          <p:cNvPr id="1069" name="Google Shape;1069;p145"/>
          <p:cNvPicPr preferRelativeResize="0"/>
          <p:nvPr/>
        </p:nvPicPr>
        <p:blipFill>
          <a:blip r:embed="rId3">
            <a:alphaModFix/>
          </a:blip>
          <a:stretch>
            <a:fillRect/>
          </a:stretch>
        </p:blipFill>
        <p:spPr>
          <a:xfrm>
            <a:off x="4677625" y="1993200"/>
            <a:ext cx="4293025" cy="2000050"/>
          </a:xfrm>
          <a:prstGeom prst="rect">
            <a:avLst/>
          </a:prstGeom>
          <a:noFill/>
          <a:ln>
            <a:noFill/>
          </a:ln>
        </p:spPr>
      </p:pic>
      <p:sp>
        <p:nvSpPr>
          <p:cNvPr id="1070" name="Google Shape;1070;p145"/>
          <p:cNvSpPr txBox="1"/>
          <p:nvPr/>
        </p:nvSpPr>
        <p:spPr>
          <a:xfrm>
            <a:off x="444450" y="1814175"/>
            <a:ext cx="35748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Búsqueda de patrones resumiendo las características principales del conjunto de datos más allá de los modelos y pruebas de hipótesis.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419" sz="1350">
                <a:latin typeface="DM Sans"/>
                <a:ea typeface="DM Sans"/>
                <a:cs typeface="DM Sans"/>
                <a:sym typeface="DM Sans"/>
              </a:rPr>
              <a:t>Filosofía que permite  acercarse a una base de datos sin suposiciones. </a:t>
            </a:r>
            <a:endParaRPr sz="1350">
              <a:latin typeface="DM Sans"/>
              <a:ea typeface="DM Sans"/>
              <a:cs typeface="DM Sans"/>
              <a:sym typeface="DM Sans"/>
            </a:endParaRPr>
          </a:p>
        </p:txBody>
      </p:sp>
      <p:sp>
        <p:nvSpPr>
          <p:cNvPr id="1071" name="Google Shape;1071;p145"/>
          <p:cNvSpPr txBox="1"/>
          <p:nvPr/>
        </p:nvSpPr>
        <p:spPr>
          <a:xfrm>
            <a:off x="243725" y="1537900"/>
            <a:ext cx="407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b="1" lang="es-419">
                <a:solidFill>
                  <a:schemeClr val="dk1"/>
                </a:solidFill>
                <a:latin typeface="DM Sans"/>
                <a:ea typeface="DM Sans"/>
                <a:cs typeface="DM Sans"/>
                <a:sym typeface="DM Sans"/>
              </a:rPr>
              <a:t>Definición</a:t>
            </a:r>
            <a:endParaRPr b="1">
              <a:latin typeface="DM Sans"/>
              <a:ea typeface="DM Sans"/>
              <a:cs typeface="DM Sans"/>
              <a:sym typeface="DM Sans"/>
            </a:endParaRPr>
          </a:p>
        </p:txBody>
      </p:sp>
      <p:sp>
        <p:nvSpPr>
          <p:cNvPr id="1072" name="Google Shape;1072;p145"/>
          <p:cNvSpPr txBox="1"/>
          <p:nvPr/>
        </p:nvSpPr>
        <p:spPr>
          <a:xfrm>
            <a:off x="511350" y="646350"/>
            <a:ext cx="8535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Exploratory data analysis (EDA)</a:t>
            </a:r>
            <a:endParaRPr b="1" sz="4000">
              <a:solidFill>
                <a:schemeClr val="dk1"/>
              </a:solidFill>
              <a:latin typeface="DM Sans"/>
              <a:ea typeface="DM Sans"/>
              <a:cs typeface="DM Sans"/>
              <a:sym typeface="DM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46"/>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Noción de variable</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47"/>
          <p:cNvSpPr txBox="1"/>
          <p:nvPr/>
        </p:nvSpPr>
        <p:spPr>
          <a:xfrm>
            <a:off x="769050" y="796600"/>
            <a:ext cx="6826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Noción de variable</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1083" name="Google Shape;1083;p147"/>
          <p:cNvSpPr txBox="1"/>
          <p:nvPr/>
        </p:nvSpPr>
        <p:spPr>
          <a:xfrm>
            <a:off x="587000" y="1634425"/>
            <a:ext cx="3693900" cy="2055000"/>
          </a:xfrm>
          <a:prstGeom prst="rect">
            <a:avLst/>
          </a:prstGeom>
          <a:noFill/>
          <a:ln>
            <a:noFill/>
          </a:ln>
        </p:spPr>
        <p:txBody>
          <a:bodyPr anchorCtr="0" anchor="t" bIns="91425" lIns="91425" spcFirstLastPara="1" rIns="91425" wrap="square" tIns="91425">
            <a:spAutoFit/>
          </a:bodyPr>
          <a:lstStyle/>
          <a:p>
            <a:pPr indent="-314325" lvl="0" marL="457200" rtl="0" algn="just">
              <a:spcBef>
                <a:spcPts val="0"/>
              </a:spcBef>
              <a:spcAft>
                <a:spcPts val="0"/>
              </a:spcAft>
              <a:buClr>
                <a:srgbClr val="EA90FF"/>
              </a:buClr>
              <a:buSzPts val="1350"/>
              <a:buChar char="✓"/>
            </a:pPr>
            <a:r>
              <a:rPr lang="es-419" sz="1350">
                <a:latin typeface="DM Sans"/>
                <a:ea typeface="DM Sans"/>
                <a:cs typeface="DM Sans"/>
                <a:sym typeface="DM Sans"/>
              </a:rPr>
              <a:t>Las variables son </a:t>
            </a:r>
            <a:r>
              <a:rPr b="1" lang="es-419" sz="1350">
                <a:latin typeface="DM Sans"/>
                <a:ea typeface="DM Sans"/>
                <a:cs typeface="DM Sans"/>
                <a:sym typeface="DM Sans"/>
              </a:rPr>
              <a:t>estructuras</a:t>
            </a:r>
            <a:r>
              <a:rPr lang="es-419" sz="1350">
                <a:latin typeface="DM Sans"/>
                <a:ea typeface="DM Sans"/>
                <a:cs typeface="DM Sans"/>
                <a:sym typeface="DM Sans"/>
              </a:rPr>
              <a:t> que tienen valores diferentes</a:t>
            </a:r>
            <a:endParaRPr sz="1350">
              <a:latin typeface="DM Sans"/>
              <a:ea typeface="DM Sans"/>
              <a:cs typeface="DM Sans"/>
              <a:sym typeface="DM Sans"/>
            </a:endParaRPr>
          </a:p>
          <a:p>
            <a:pPr indent="-314325" lvl="0" marL="457200" rtl="0" algn="just">
              <a:spcBef>
                <a:spcPts val="0"/>
              </a:spcBef>
              <a:spcAft>
                <a:spcPts val="0"/>
              </a:spcAft>
              <a:buClr>
                <a:srgbClr val="EA90FF"/>
              </a:buClr>
              <a:buSzPts val="1350"/>
              <a:buChar char="✓"/>
            </a:pPr>
            <a:r>
              <a:rPr lang="es-419" sz="1350">
                <a:latin typeface="DM Sans"/>
                <a:ea typeface="DM Sans"/>
                <a:cs typeface="DM Sans"/>
                <a:sym typeface="DM Sans"/>
              </a:rPr>
              <a:t>Las variables son </a:t>
            </a:r>
            <a:r>
              <a:rPr b="1" lang="es-419" sz="1350">
                <a:latin typeface="DM Sans"/>
                <a:ea typeface="DM Sans"/>
                <a:cs typeface="DM Sans"/>
                <a:sym typeface="DM Sans"/>
              </a:rPr>
              <a:t>unidades racionales</a:t>
            </a:r>
            <a:r>
              <a:rPr lang="es-419" sz="1350">
                <a:latin typeface="DM Sans"/>
                <a:ea typeface="DM Sans"/>
                <a:cs typeface="DM Sans"/>
                <a:sym typeface="DM Sans"/>
              </a:rPr>
              <a:t> que se pueden definir en el análisis que se pueden asumir como un conjunto de medidas</a:t>
            </a:r>
            <a:endParaRPr sz="1350">
              <a:latin typeface="DM Sans"/>
              <a:ea typeface="DM Sans"/>
              <a:cs typeface="DM Sans"/>
              <a:sym typeface="DM Sans"/>
            </a:endParaRPr>
          </a:p>
          <a:p>
            <a:pPr indent="-314325" lvl="0" marL="457200" rtl="0" algn="just">
              <a:spcBef>
                <a:spcPts val="0"/>
              </a:spcBef>
              <a:spcAft>
                <a:spcPts val="0"/>
              </a:spcAft>
              <a:buClr>
                <a:srgbClr val="EA90FF"/>
              </a:buClr>
              <a:buSzPts val="1350"/>
              <a:buChar char="✓"/>
            </a:pPr>
            <a:r>
              <a:rPr lang="es-419" sz="1350">
                <a:latin typeface="DM Sans"/>
                <a:ea typeface="DM Sans"/>
                <a:cs typeface="DM Sans"/>
                <a:sym typeface="DM Sans"/>
              </a:rPr>
              <a:t>Básicamente, una variable siempre </a:t>
            </a:r>
            <a:r>
              <a:rPr b="1" lang="es-419" sz="1350">
                <a:latin typeface="DM Sans"/>
                <a:ea typeface="DM Sans"/>
                <a:cs typeface="DM Sans"/>
                <a:sym typeface="DM Sans"/>
              </a:rPr>
              <a:t>se puede medir</a:t>
            </a:r>
            <a:r>
              <a:rPr lang="es-419" sz="1350">
                <a:latin typeface="DM Sans"/>
                <a:ea typeface="DM Sans"/>
                <a:cs typeface="DM Sans"/>
                <a:sym typeface="DM Sans"/>
              </a:rPr>
              <a:t> a través de varias escalas de medición.</a:t>
            </a:r>
            <a:endParaRPr sz="1350">
              <a:latin typeface="DM Sans"/>
              <a:ea typeface="DM Sans"/>
              <a:cs typeface="DM Sans"/>
              <a:sym typeface="DM Sans"/>
            </a:endParaRPr>
          </a:p>
        </p:txBody>
      </p:sp>
      <p:pic>
        <p:nvPicPr>
          <p:cNvPr id="1084" name="Google Shape;1084;p147"/>
          <p:cNvPicPr preferRelativeResize="0"/>
          <p:nvPr/>
        </p:nvPicPr>
        <p:blipFill>
          <a:blip r:embed="rId3">
            <a:alphaModFix/>
          </a:blip>
          <a:stretch>
            <a:fillRect/>
          </a:stretch>
        </p:blipFill>
        <p:spPr>
          <a:xfrm>
            <a:off x="5252750" y="1590613"/>
            <a:ext cx="2098825" cy="20988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48"/>
          <p:cNvSpPr txBox="1"/>
          <p:nvPr/>
        </p:nvSpPr>
        <p:spPr>
          <a:xfrm>
            <a:off x="693125" y="882600"/>
            <a:ext cx="5944200" cy="63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Tipos de variables</a:t>
            </a:r>
            <a:endParaRPr b="1" sz="4000">
              <a:solidFill>
                <a:schemeClr val="dk1"/>
              </a:solidFill>
              <a:latin typeface="DM Sans"/>
              <a:ea typeface="DM Sans"/>
              <a:cs typeface="DM Sans"/>
              <a:sym typeface="DM Sans"/>
            </a:endParaRPr>
          </a:p>
        </p:txBody>
      </p:sp>
      <p:sp>
        <p:nvSpPr>
          <p:cNvPr id="1090" name="Google Shape;1090;p148"/>
          <p:cNvSpPr txBox="1"/>
          <p:nvPr/>
        </p:nvSpPr>
        <p:spPr>
          <a:xfrm>
            <a:off x="557275" y="1734125"/>
            <a:ext cx="4056300" cy="25473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Helvetica Neue Light"/>
              <a:buChar char="✓"/>
            </a:pPr>
            <a:r>
              <a:rPr lang="es-419" sz="1350">
                <a:solidFill>
                  <a:schemeClr val="dk1"/>
                </a:solidFill>
                <a:latin typeface="DM Sans"/>
                <a:ea typeface="DM Sans"/>
                <a:cs typeface="DM Sans"/>
                <a:sym typeface="DM Sans"/>
              </a:rPr>
              <a:t>Los </a:t>
            </a:r>
            <a:r>
              <a:rPr i="1" lang="es-419" sz="1350">
                <a:solidFill>
                  <a:schemeClr val="dk1"/>
                </a:solidFill>
                <a:latin typeface="DM Sans"/>
                <a:ea typeface="DM Sans"/>
                <a:cs typeface="DM Sans"/>
                <a:sym typeface="DM Sans"/>
              </a:rPr>
              <a:t>tipos de variables</a:t>
            </a:r>
            <a:r>
              <a:rPr lang="es-419" sz="1350">
                <a:solidFill>
                  <a:schemeClr val="dk1"/>
                </a:solidFill>
                <a:latin typeface="DM Sans"/>
                <a:ea typeface="DM Sans"/>
                <a:cs typeface="DM Sans"/>
                <a:sym typeface="DM Sans"/>
              </a:rPr>
              <a:t> son </a:t>
            </a:r>
            <a:r>
              <a:rPr b="1" lang="es-419" sz="1350">
                <a:solidFill>
                  <a:schemeClr val="dk1"/>
                </a:solidFill>
                <a:latin typeface="DM Sans"/>
                <a:ea typeface="DM Sans"/>
                <a:cs typeface="DM Sans"/>
                <a:sym typeface="DM Sans"/>
              </a:rPr>
              <a:t>análogos en su concepto</a:t>
            </a:r>
            <a:r>
              <a:rPr lang="es-419" sz="1350">
                <a:solidFill>
                  <a:schemeClr val="dk1"/>
                </a:solidFill>
                <a:latin typeface="DM Sans"/>
                <a:ea typeface="DM Sans"/>
                <a:cs typeface="DM Sans"/>
                <a:sym typeface="DM Sans"/>
              </a:rPr>
              <a:t> a los </a:t>
            </a:r>
            <a:r>
              <a:rPr i="1" lang="es-419" sz="1350">
                <a:solidFill>
                  <a:schemeClr val="dk1"/>
                </a:solidFill>
                <a:latin typeface="DM Sans"/>
                <a:ea typeface="DM Sans"/>
                <a:cs typeface="DM Sans"/>
                <a:sym typeface="DM Sans"/>
              </a:rPr>
              <a:t>tipos de datos</a:t>
            </a: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Existen porque hay operaciones que podemos hacer con algunos de ellos pero con otros no.</a:t>
            </a:r>
            <a:endParaRPr sz="1350">
              <a:solidFill>
                <a:schemeClr val="dk1"/>
              </a:solidFill>
              <a:latin typeface="DM Sans"/>
              <a:ea typeface="DM Sans"/>
              <a:cs typeface="DM Sans"/>
              <a:sym typeface="DM Sans"/>
            </a:endParaRPr>
          </a:p>
          <a:p>
            <a:pPr indent="-314325" lvl="0" marL="457200" marR="0" rtl="0" algn="just">
              <a:lnSpc>
                <a:spcPct val="115000"/>
              </a:lnSpc>
              <a:spcBef>
                <a:spcPts val="1000"/>
              </a:spcBef>
              <a:spcAft>
                <a:spcPts val="0"/>
              </a:spcAft>
              <a:buClr>
                <a:srgbClr val="EA90FF"/>
              </a:buClr>
              <a:buSzPts val="1350"/>
              <a:buFont typeface="DM Sans"/>
              <a:buChar char="✓"/>
            </a:pPr>
            <a:r>
              <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350">
                <a:solidFill>
                  <a:srgbClr val="FFFFFF"/>
                </a:solidFill>
                <a:latin typeface="DM Sans"/>
                <a:ea typeface="DM Sans"/>
                <a:cs typeface="DM Sans"/>
                <a:sym typeface="DM Sans"/>
              </a:rPr>
              <a:t>º</a:t>
            </a:r>
            <a:endParaRPr sz="1350">
              <a:solidFill>
                <a:srgbClr val="FFFFFF"/>
              </a:solidFill>
              <a:latin typeface="DM Sans"/>
              <a:ea typeface="DM Sans"/>
              <a:cs typeface="DM Sans"/>
              <a:sym typeface="DM Sans"/>
            </a:endParaRPr>
          </a:p>
        </p:txBody>
      </p:sp>
      <p:sp>
        <p:nvSpPr>
          <p:cNvPr id="1091" name="Google Shape;1091;p148"/>
          <p:cNvSpPr txBox="1"/>
          <p:nvPr/>
        </p:nvSpPr>
        <p:spPr>
          <a:xfrm>
            <a:off x="4811000" y="1734125"/>
            <a:ext cx="3759300" cy="14385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La </a:t>
            </a:r>
            <a:r>
              <a:rPr i="1" lang="es-419" sz="1350">
                <a:solidFill>
                  <a:schemeClr val="dk1"/>
                </a:solidFill>
                <a:latin typeface="DM Sans"/>
                <a:ea typeface="DM Sans"/>
                <a:cs typeface="DM Sans"/>
                <a:sym typeface="DM Sans"/>
              </a:rPr>
              <a:t>división más práctica</a:t>
            </a:r>
            <a:r>
              <a:rPr lang="es-419" sz="1350">
                <a:solidFill>
                  <a:schemeClr val="dk1"/>
                </a:solidFill>
                <a:latin typeface="DM Sans"/>
                <a:ea typeface="DM Sans"/>
                <a:cs typeface="DM Sans"/>
                <a:sym typeface="DM Sans"/>
              </a:rPr>
              <a:t> para Data Science: </a:t>
            </a:r>
            <a:endParaRPr sz="1350">
              <a:solidFill>
                <a:schemeClr val="dk1"/>
              </a:solidFill>
              <a:latin typeface="DM Sans"/>
              <a:ea typeface="DM Sans"/>
              <a:cs typeface="DM Sans"/>
              <a:sym typeface="DM Sans"/>
            </a:endParaRPr>
          </a:p>
          <a:p>
            <a:pPr indent="-314325" lvl="1" marL="914400" rtl="0" algn="just">
              <a:lnSpc>
                <a:spcPct val="150000"/>
              </a:lnSpc>
              <a:spcBef>
                <a:spcPts val="1000"/>
              </a:spcBef>
              <a:spcAft>
                <a:spcPts val="0"/>
              </a:spcAft>
              <a:buClr>
                <a:schemeClr val="dk1"/>
              </a:buClr>
              <a:buSzPts val="1350"/>
              <a:buFont typeface="DM Sans"/>
              <a:buChar char="○"/>
            </a:pPr>
            <a:r>
              <a:rPr b="1" lang="es-419" sz="1350">
                <a:solidFill>
                  <a:schemeClr val="dk1"/>
                </a:solidFill>
                <a:latin typeface="DM Sans"/>
                <a:ea typeface="DM Sans"/>
                <a:cs typeface="DM Sans"/>
                <a:sym typeface="DM Sans"/>
              </a:rPr>
              <a:t>Cuantitativas</a:t>
            </a:r>
            <a:endParaRPr b="1" sz="1350">
              <a:solidFill>
                <a:schemeClr val="dk1"/>
              </a:solidFill>
              <a:latin typeface="DM Sans"/>
              <a:ea typeface="DM Sans"/>
              <a:cs typeface="DM Sans"/>
              <a:sym typeface="DM Sans"/>
            </a:endParaRPr>
          </a:p>
          <a:p>
            <a:pPr indent="-314325" lvl="1" marL="914400" rtl="0" algn="just">
              <a:lnSpc>
                <a:spcPct val="150000"/>
              </a:lnSpc>
              <a:spcBef>
                <a:spcPts val="1000"/>
              </a:spcBef>
              <a:spcAft>
                <a:spcPts val="1000"/>
              </a:spcAft>
              <a:buClr>
                <a:schemeClr val="dk1"/>
              </a:buClr>
              <a:buSzPts val="1350"/>
              <a:buFont typeface="DM Sans"/>
              <a:buChar char="○"/>
            </a:pPr>
            <a:r>
              <a:rPr b="1" lang="es-419" sz="1350">
                <a:solidFill>
                  <a:schemeClr val="dk1"/>
                </a:solidFill>
                <a:latin typeface="DM Sans"/>
                <a:ea typeface="DM Sans"/>
                <a:cs typeface="DM Sans"/>
                <a:sym typeface="DM Sans"/>
              </a:rPr>
              <a:t>Cualitativas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49"/>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1097" name="Google Shape;1097;p149"/>
          <p:cNvSpPr txBox="1"/>
          <p:nvPr/>
        </p:nvSpPr>
        <p:spPr>
          <a:xfrm>
            <a:off x="693125" y="882600"/>
            <a:ext cx="5944200" cy="63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Tipos de variables</a:t>
            </a:r>
            <a:endParaRPr b="1" sz="4000">
              <a:solidFill>
                <a:schemeClr val="dk1"/>
              </a:solidFill>
              <a:latin typeface="DM Sans"/>
              <a:ea typeface="DM Sans"/>
              <a:cs typeface="DM Sans"/>
              <a:sym typeface="DM Sans"/>
            </a:endParaRPr>
          </a:p>
        </p:txBody>
      </p:sp>
      <p:sp>
        <p:nvSpPr>
          <p:cNvPr id="1098" name="Google Shape;1098;p149"/>
          <p:cNvSpPr txBox="1"/>
          <p:nvPr/>
        </p:nvSpPr>
        <p:spPr>
          <a:xfrm>
            <a:off x="557275" y="1734125"/>
            <a:ext cx="3435300" cy="1237500"/>
          </a:xfrm>
          <a:prstGeom prst="rect">
            <a:avLst/>
          </a:prstGeom>
          <a:noFill/>
          <a:ln>
            <a:noFill/>
          </a:ln>
        </p:spPr>
        <p:txBody>
          <a:bodyPr anchorCtr="0" anchor="t" bIns="91425" lIns="91425" spcFirstLastPara="1" rIns="91425" wrap="square" tIns="91425">
            <a:spAutoFit/>
          </a:bodyPr>
          <a:lstStyle/>
          <a:p>
            <a:pPr indent="-314325" lvl="0" marL="457200" marR="0" rtl="0" algn="just">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Las variables Cuantitativas se dividen en: Discretas y Continuas</a:t>
            </a:r>
            <a:endParaRPr sz="1350">
              <a:solidFill>
                <a:schemeClr val="dk1"/>
              </a:solidFill>
              <a:latin typeface="DM Sans"/>
              <a:ea typeface="DM Sans"/>
              <a:cs typeface="DM Sans"/>
              <a:sym typeface="DM Sans"/>
            </a:endParaRPr>
          </a:p>
          <a:p>
            <a:pPr indent="-314325" lvl="0" marL="457200" marR="0" rtl="0" algn="just">
              <a:lnSpc>
                <a:spcPct val="115000"/>
              </a:lnSpc>
              <a:spcBef>
                <a:spcPts val="1000"/>
              </a:spcBef>
              <a:spcAft>
                <a:spcPts val="1000"/>
              </a:spcAft>
              <a:buClr>
                <a:srgbClr val="EA90FF"/>
              </a:buClr>
              <a:buSzPts val="1350"/>
              <a:buFont typeface="DM Sans"/>
              <a:buChar char="✓"/>
            </a:pPr>
            <a:r>
              <a:rPr lang="es-419" sz="1350">
                <a:solidFill>
                  <a:schemeClr val="dk1"/>
                </a:solidFill>
                <a:latin typeface="DM Sans"/>
                <a:ea typeface="DM Sans"/>
                <a:cs typeface="DM Sans"/>
                <a:sym typeface="DM Sans"/>
              </a:rPr>
              <a:t>Las variables Cualitativas se dividen en Nominal y Ordinal</a:t>
            </a:r>
            <a:endParaRPr sz="1350">
              <a:solidFill>
                <a:schemeClr val="dk1"/>
              </a:solidFill>
              <a:latin typeface="DM Sans"/>
              <a:ea typeface="DM Sans"/>
              <a:cs typeface="DM Sans"/>
              <a:sym typeface="DM Sans"/>
            </a:endParaRPr>
          </a:p>
        </p:txBody>
      </p:sp>
      <p:pic>
        <p:nvPicPr>
          <p:cNvPr id="1099" name="Google Shape;1099;p149"/>
          <p:cNvPicPr preferRelativeResize="0"/>
          <p:nvPr/>
        </p:nvPicPr>
        <p:blipFill>
          <a:blip r:embed="rId3">
            <a:alphaModFix/>
          </a:blip>
          <a:stretch>
            <a:fillRect/>
          </a:stretch>
        </p:blipFill>
        <p:spPr>
          <a:xfrm>
            <a:off x="4220300" y="1734125"/>
            <a:ext cx="4613366" cy="23217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50"/>
          <p:cNvSpPr/>
          <p:nvPr/>
        </p:nvSpPr>
        <p:spPr>
          <a:xfrm>
            <a:off x="119724" y="2520116"/>
            <a:ext cx="1409100" cy="5841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200">
                <a:solidFill>
                  <a:srgbClr val="FFFFFF"/>
                </a:solidFill>
                <a:latin typeface="DM Sans"/>
                <a:ea typeface="DM Sans"/>
                <a:cs typeface="DM Sans"/>
                <a:sym typeface="DM Sans"/>
              </a:rPr>
              <a:t>Tipos de variables </a:t>
            </a:r>
            <a:endParaRPr sz="1200">
              <a:solidFill>
                <a:srgbClr val="FFFFFF"/>
              </a:solidFill>
              <a:latin typeface="DM Sans"/>
              <a:ea typeface="DM Sans"/>
              <a:cs typeface="DM Sans"/>
              <a:sym typeface="DM Sans"/>
            </a:endParaRPr>
          </a:p>
        </p:txBody>
      </p:sp>
      <p:sp>
        <p:nvSpPr>
          <p:cNvPr id="1105" name="Google Shape;1105;p150"/>
          <p:cNvSpPr/>
          <p:nvPr/>
        </p:nvSpPr>
        <p:spPr>
          <a:xfrm>
            <a:off x="4092254" y="1113049"/>
            <a:ext cx="1607700" cy="331200"/>
          </a:xfrm>
          <a:prstGeom prst="rect">
            <a:avLst/>
          </a:prstGeom>
          <a:solidFill>
            <a:srgbClr val="569CD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Nominal</a:t>
            </a:r>
            <a:endParaRPr sz="1200">
              <a:solidFill>
                <a:srgbClr val="222222"/>
              </a:solidFill>
              <a:latin typeface="DM Sans"/>
              <a:ea typeface="DM Sans"/>
              <a:cs typeface="DM Sans"/>
              <a:sym typeface="DM Sans"/>
            </a:endParaRPr>
          </a:p>
        </p:txBody>
      </p:sp>
      <p:sp>
        <p:nvSpPr>
          <p:cNvPr id="1106" name="Google Shape;1106;p150"/>
          <p:cNvSpPr/>
          <p:nvPr/>
        </p:nvSpPr>
        <p:spPr>
          <a:xfrm>
            <a:off x="1967950" y="1520325"/>
            <a:ext cx="1459800" cy="584100"/>
          </a:xfrm>
          <a:prstGeom prst="rect">
            <a:avLst/>
          </a:prstGeom>
          <a:solidFill>
            <a:srgbClr val="EA90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FFFFFF"/>
                </a:solidFill>
                <a:latin typeface="DM Sans"/>
                <a:ea typeface="DM Sans"/>
                <a:cs typeface="DM Sans"/>
                <a:sym typeface="DM Sans"/>
              </a:rPr>
              <a:t>Cualitativas</a:t>
            </a:r>
            <a:endParaRPr sz="1200">
              <a:latin typeface="DM Sans"/>
              <a:ea typeface="DM Sans"/>
              <a:cs typeface="DM Sans"/>
              <a:sym typeface="DM Sans"/>
            </a:endParaRPr>
          </a:p>
        </p:txBody>
      </p:sp>
      <p:sp>
        <p:nvSpPr>
          <p:cNvPr id="1107" name="Google Shape;1107;p150"/>
          <p:cNvSpPr/>
          <p:nvPr/>
        </p:nvSpPr>
        <p:spPr>
          <a:xfrm>
            <a:off x="1941550" y="3397200"/>
            <a:ext cx="1459800" cy="584100"/>
          </a:xfrm>
          <a:prstGeom prst="rect">
            <a:avLst/>
          </a:prstGeom>
          <a:solidFill>
            <a:srgbClr val="EA90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FFFFFF"/>
                </a:solidFill>
                <a:latin typeface="DM Sans"/>
                <a:ea typeface="DM Sans"/>
                <a:cs typeface="DM Sans"/>
                <a:sym typeface="DM Sans"/>
              </a:rPr>
              <a:t>Cuantitativas</a:t>
            </a:r>
            <a:endParaRPr sz="1200">
              <a:latin typeface="DM Sans"/>
              <a:ea typeface="DM Sans"/>
              <a:cs typeface="DM Sans"/>
              <a:sym typeface="DM Sans"/>
            </a:endParaRPr>
          </a:p>
        </p:txBody>
      </p:sp>
      <p:sp>
        <p:nvSpPr>
          <p:cNvPr id="1108" name="Google Shape;1108;p150"/>
          <p:cNvSpPr/>
          <p:nvPr/>
        </p:nvSpPr>
        <p:spPr>
          <a:xfrm>
            <a:off x="4092254" y="1978199"/>
            <a:ext cx="1607700" cy="331200"/>
          </a:xfrm>
          <a:prstGeom prst="rect">
            <a:avLst/>
          </a:prstGeom>
          <a:solidFill>
            <a:srgbClr val="569CD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Ordinal</a:t>
            </a:r>
            <a:endParaRPr sz="1200">
              <a:solidFill>
                <a:srgbClr val="222222"/>
              </a:solidFill>
              <a:latin typeface="DM Sans"/>
              <a:ea typeface="DM Sans"/>
              <a:cs typeface="DM Sans"/>
              <a:sym typeface="DM Sans"/>
            </a:endParaRPr>
          </a:p>
        </p:txBody>
      </p:sp>
      <p:sp>
        <p:nvSpPr>
          <p:cNvPr id="1109" name="Google Shape;1109;p150"/>
          <p:cNvSpPr/>
          <p:nvPr/>
        </p:nvSpPr>
        <p:spPr>
          <a:xfrm>
            <a:off x="4092254" y="3065999"/>
            <a:ext cx="1607700" cy="331200"/>
          </a:xfrm>
          <a:prstGeom prst="rect">
            <a:avLst/>
          </a:prstGeom>
          <a:solidFill>
            <a:srgbClr val="569CD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Discretas</a:t>
            </a:r>
            <a:endParaRPr sz="1200">
              <a:solidFill>
                <a:srgbClr val="222222"/>
              </a:solidFill>
              <a:latin typeface="DM Sans"/>
              <a:ea typeface="DM Sans"/>
              <a:cs typeface="DM Sans"/>
              <a:sym typeface="DM Sans"/>
            </a:endParaRPr>
          </a:p>
        </p:txBody>
      </p:sp>
      <p:sp>
        <p:nvSpPr>
          <p:cNvPr id="1110" name="Google Shape;1110;p150"/>
          <p:cNvSpPr/>
          <p:nvPr/>
        </p:nvSpPr>
        <p:spPr>
          <a:xfrm>
            <a:off x="4092254" y="3981299"/>
            <a:ext cx="1607700" cy="331200"/>
          </a:xfrm>
          <a:prstGeom prst="rect">
            <a:avLst/>
          </a:prstGeom>
          <a:solidFill>
            <a:srgbClr val="569CD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Continuas</a:t>
            </a:r>
            <a:endParaRPr sz="1200">
              <a:solidFill>
                <a:srgbClr val="222222"/>
              </a:solidFill>
              <a:latin typeface="DM Sans"/>
              <a:ea typeface="DM Sans"/>
              <a:cs typeface="DM Sans"/>
              <a:sym typeface="DM Sans"/>
            </a:endParaRPr>
          </a:p>
        </p:txBody>
      </p:sp>
      <p:cxnSp>
        <p:nvCxnSpPr>
          <p:cNvPr id="1111" name="Google Shape;1111;p150"/>
          <p:cNvCxnSpPr>
            <a:stCxn id="1104" idx="0"/>
            <a:endCxn id="1106" idx="1"/>
          </p:cNvCxnSpPr>
          <p:nvPr/>
        </p:nvCxnSpPr>
        <p:spPr>
          <a:xfrm rot="-5400000">
            <a:off x="1042224" y="1594466"/>
            <a:ext cx="707700" cy="1143600"/>
          </a:xfrm>
          <a:prstGeom prst="bentConnector2">
            <a:avLst/>
          </a:prstGeom>
          <a:noFill/>
          <a:ln cap="flat" cmpd="sng" w="9525">
            <a:solidFill>
              <a:srgbClr val="CCCCCC"/>
            </a:solidFill>
            <a:prstDash val="solid"/>
            <a:round/>
            <a:headEnd len="med" w="med" type="none"/>
            <a:tailEnd len="med" w="med" type="oval"/>
          </a:ln>
        </p:spPr>
      </p:cxnSp>
      <p:cxnSp>
        <p:nvCxnSpPr>
          <p:cNvPr id="1112" name="Google Shape;1112;p150"/>
          <p:cNvCxnSpPr>
            <a:stCxn id="1104" idx="2"/>
            <a:endCxn id="1107" idx="1"/>
          </p:cNvCxnSpPr>
          <p:nvPr/>
        </p:nvCxnSpPr>
        <p:spPr>
          <a:xfrm flipH="1" rot="-5400000">
            <a:off x="1090374" y="2838116"/>
            <a:ext cx="585000" cy="1117200"/>
          </a:xfrm>
          <a:prstGeom prst="bentConnector2">
            <a:avLst/>
          </a:prstGeom>
          <a:noFill/>
          <a:ln cap="flat" cmpd="sng" w="9525">
            <a:solidFill>
              <a:srgbClr val="CCCCCC"/>
            </a:solidFill>
            <a:prstDash val="solid"/>
            <a:round/>
            <a:headEnd len="med" w="med" type="none"/>
            <a:tailEnd len="med" w="med" type="oval"/>
          </a:ln>
        </p:spPr>
      </p:cxnSp>
      <p:cxnSp>
        <p:nvCxnSpPr>
          <p:cNvPr id="1113" name="Google Shape;1113;p150"/>
          <p:cNvCxnSpPr>
            <a:stCxn id="1106" idx="3"/>
            <a:endCxn id="1105" idx="1"/>
          </p:cNvCxnSpPr>
          <p:nvPr/>
        </p:nvCxnSpPr>
        <p:spPr>
          <a:xfrm flipH="1" rot="10800000">
            <a:off x="3427750" y="1278675"/>
            <a:ext cx="664500" cy="5337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114" name="Google Shape;1114;p150"/>
          <p:cNvCxnSpPr>
            <a:stCxn id="1106" idx="3"/>
            <a:endCxn id="1108" idx="1"/>
          </p:cNvCxnSpPr>
          <p:nvPr/>
        </p:nvCxnSpPr>
        <p:spPr>
          <a:xfrm>
            <a:off x="3427750" y="1812375"/>
            <a:ext cx="664500" cy="3315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115" name="Google Shape;1115;p150"/>
          <p:cNvCxnSpPr>
            <a:stCxn id="1107" idx="3"/>
            <a:endCxn id="1109" idx="1"/>
          </p:cNvCxnSpPr>
          <p:nvPr/>
        </p:nvCxnSpPr>
        <p:spPr>
          <a:xfrm flipH="1" rot="10800000">
            <a:off x="3401350" y="3231450"/>
            <a:ext cx="690900" cy="4578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116" name="Google Shape;1116;p150"/>
          <p:cNvCxnSpPr>
            <a:stCxn id="1107" idx="3"/>
            <a:endCxn id="1110" idx="1"/>
          </p:cNvCxnSpPr>
          <p:nvPr/>
        </p:nvCxnSpPr>
        <p:spPr>
          <a:xfrm>
            <a:off x="3401350" y="3689250"/>
            <a:ext cx="690900" cy="4575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117" name="Google Shape;1117;p150"/>
          <p:cNvSpPr/>
          <p:nvPr/>
        </p:nvSpPr>
        <p:spPr>
          <a:xfrm>
            <a:off x="6801975" y="990950"/>
            <a:ext cx="1875900" cy="585000"/>
          </a:xfrm>
          <a:prstGeom prst="rect">
            <a:avLst/>
          </a:prstGeom>
          <a:solidFill>
            <a:srgbClr val="DEFC5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Categorías mutuamente exclusivas </a:t>
            </a:r>
            <a:r>
              <a:rPr b="1" lang="es-419" sz="1200">
                <a:solidFill>
                  <a:srgbClr val="222222"/>
                </a:solidFill>
                <a:latin typeface="DM Sans"/>
                <a:ea typeface="DM Sans"/>
                <a:cs typeface="DM Sans"/>
                <a:sym typeface="DM Sans"/>
              </a:rPr>
              <a:t>sin</a:t>
            </a:r>
            <a:r>
              <a:rPr lang="es-419" sz="1200">
                <a:solidFill>
                  <a:srgbClr val="222222"/>
                </a:solidFill>
                <a:latin typeface="DM Sans"/>
                <a:ea typeface="DM Sans"/>
                <a:cs typeface="DM Sans"/>
                <a:sym typeface="DM Sans"/>
              </a:rPr>
              <a:t> un orden implícito</a:t>
            </a:r>
            <a:endParaRPr sz="1200">
              <a:solidFill>
                <a:srgbClr val="222222"/>
              </a:solidFill>
              <a:latin typeface="DM Sans"/>
              <a:ea typeface="DM Sans"/>
              <a:cs typeface="DM Sans"/>
              <a:sym typeface="DM Sans"/>
            </a:endParaRPr>
          </a:p>
        </p:txBody>
      </p:sp>
      <p:sp>
        <p:nvSpPr>
          <p:cNvPr id="1118" name="Google Shape;1118;p150"/>
          <p:cNvSpPr/>
          <p:nvPr/>
        </p:nvSpPr>
        <p:spPr>
          <a:xfrm>
            <a:off x="6801975" y="1851600"/>
            <a:ext cx="1875900" cy="585000"/>
          </a:xfrm>
          <a:prstGeom prst="rect">
            <a:avLst/>
          </a:prstGeom>
          <a:solidFill>
            <a:srgbClr val="DEFC5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Categorías mutuamente exclusivas </a:t>
            </a:r>
            <a:r>
              <a:rPr b="1" lang="es-419" sz="1200">
                <a:solidFill>
                  <a:srgbClr val="222222"/>
                </a:solidFill>
                <a:latin typeface="DM Sans"/>
                <a:ea typeface="DM Sans"/>
                <a:cs typeface="DM Sans"/>
                <a:sym typeface="DM Sans"/>
              </a:rPr>
              <a:t>con</a:t>
            </a:r>
            <a:r>
              <a:rPr lang="es-419" sz="1200">
                <a:solidFill>
                  <a:srgbClr val="222222"/>
                </a:solidFill>
                <a:latin typeface="DM Sans"/>
                <a:ea typeface="DM Sans"/>
                <a:cs typeface="DM Sans"/>
                <a:sym typeface="DM Sans"/>
              </a:rPr>
              <a:t> un orden implícito</a:t>
            </a:r>
            <a:endParaRPr sz="1200">
              <a:solidFill>
                <a:srgbClr val="222222"/>
              </a:solidFill>
              <a:latin typeface="DM Sans"/>
              <a:ea typeface="DM Sans"/>
              <a:cs typeface="DM Sans"/>
              <a:sym typeface="DM Sans"/>
            </a:endParaRPr>
          </a:p>
        </p:txBody>
      </p:sp>
      <p:sp>
        <p:nvSpPr>
          <p:cNvPr id="1119" name="Google Shape;1119;p150"/>
          <p:cNvSpPr/>
          <p:nvPr/>
        </p:nvSpPr>
        <p:spPr>
          <a:xfrm>
            <a:off x="6801850" y="2939550"/>
            <a:ext cx="1828200" cy="584100"/>
          </a:xfrm>
          <a:prstGeom prst="rect">
            <a:avLst/>
          </a:prstGeom>
          <a:solidFill>
            <a:srgbClr val="DEFC5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Variables numéricas que sólo admiten </a:t>
            </a:r>
            <a:r>
              <a:rPr b="1" lang="es-419" sz="1200">
                <a:solidFill>
                  <a:srgbClr val="222222"/>
                </a:solidFill>
                <a:latin typeface="DM Sans"/>
                <a:ea typeface="DM Sans"/>
                <a:cs typeface="DM Sans"/>
                <a:sym typeface="DM Sans"/>
              </a:rPr>
              <a:t>números enteros</a:t>
            </a:r>
            <a:endParaRPr b="1" sz="1200">
              <a:solidFill>
                <a:srgbClr val="222222"/>
              </a:solidFill>
              <a:latin typeface="DM Sans"/>
              <a:ea typeface="DM Sans"/>
              <a:cs typeface="DM Sans"/>
              <a:sym typeface="DM Sans"/>
            </a:endParaRPr>
          </a:p>
        </p:txBody>
      </p:sp>
      <p:sp>
        <p:nvSpPr>
          <p:cNvPr id="1120" name="Google Shape;1120;p150"/>
          <p:cNvSpPr/>
          <p:nvPr/>
        </p:nvSpPr>
        <p:spPr>
          <a:xfrm>
            <a:off x="6801850" y="3854838"/>
            <a:ext cx="1828200" cy="584100"/>
          </a:xfrm>
          <a:prstGeom prst="rect">
            <a:avLst/>
          </a:prstGeom>
          <a:solidFill>
            <a:srgbClr val="DEFC5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Variables numéricas que admiten </a:t>
            </a:r>
            <a:r>
              <a:rPr b="1" lang="es-419" sz="1200">
                <a:solidFill>
                  <a:srgbClr val="222222"/>
                </a:solidFill>
                <a:latin typeface="DM Sans"/>
                <a:ea typeface="DM Sans"/>
                <a:cs typeface="DM Sans"/>
                <a:sym typeface="DM Sans"/>
              </a:rPr>
              <a:t>números reales </a:t>
            </a:r>
            <a:endParaRPr b="1" sz="1200">
              <a:solidFill>
                <a:srgbClr val="222222"/>
              </a:solidFill>
              <a:latin typeface="DM Sans"/>
              <a:ea typeface="DM Sans"/>
              <a:cs typeface="DM Sans"/>
              <a:sym typeface="DM Sans"/>
            </a:endParaRPr>
          </a:p>
        </p:txBody>
      </p:sp>
      <p:cxnSp>
        <p:nvCxnSpPr>
          <p:cNvPr id="1121" name="Google Shape;1121;p150"/>
          <p:cNvCxnSpPr>
            <a:stCxn id="1105" idx="3"/>
            <a:endCxn id="1117" idx="1"/>
          </p:cNvCxnSpPr>
          <p:nvPr/>
        </p:nvCxnSpPr>
        <p:spPr>
          <a:xfrm>
            <a:off x="5699954" y="1278649"/>
            <a:ext cx="1101900" cy="4800"/>
          </a:xfrm>
          <a:prstGeom prst="bentConnector3">
            <a:avLst>
              <a:gd fmla="val 50006" name="adj1"/>
            </a:avLst>
          </a:prstGeom>
          <a:noFill/>
          <a:ln cap="flat" cmpd="sng" w="9525">
            <a:solidFill>
              <a:srgbClr val="CCCCCC"/>
            </a:solidFill>
            <a:prstDash val="solid"/>
            <a:round/>
            <a:headEnd len="med" w="med" type="none"/>
            <a:tailEnd len="med" w="med" type="oval"/>
          </a:ln>
        </p:spPr>
      </p:cxnSp>
      <p:cxnSp>
        <p:nvCxnSpPr>
          <p:cNvPr id="1122" name="Google Shape;1122;p150"/>
          <p:cNvCxnSpPr>
            <a:stCxn id="1108" idx="3"/>
            <a:endCxn id="1118" idx="1"/>
          </p:cNvCxnSpPr>
          <p:nvPr/>
        </p:nvCxnSpPr>
        <p:spPr>
          <a:xfrm>
            <a:off x="5699954" y="2143799"/>
            <a:ext cx="1101900" cy="600"/>
          </a:xfrm>
          <a:prstGeom prst="bentConnector3">
            <a:avLst>
              <a:gd fmla="val 50006" name="adj1"/>
            </a:avLst>
          </a:prstGeom>
          <a:noFill/>
          <a:ln cap="flat" cmpd="sng" w="9525">
            <a:solidFill>
              <a:srgbClr val="CCCCCC"/>
            </a:solidFill>
            <a:prstDash val="solid"/>
            <a:round/>
            <a:headEnd len="med" w="med" type="none"/>
            <a:tailEnd len="med" w="med" type="oval"/>
          </a:ln>
        </p:spPr>
      </p:cxnSp>
      <p:cxnSp>
        <p:nvCxnSpPr>
          <p:cNvPr id="1123" name="Google Shape;1123;p150"/>
          <p:cNvCxnSpPr>
            <a:stCxn id="1109" idx="3"/>
            <a:endCxn id="1119" idx="1"/>
          </p:cNvCxnSpPr>
          <p:nvPr/>
        </p:nvCxnSpPr>
        <p:spPr>
          <a:xfrm>
            <a:off x="5699954" y="3231599"/>
            <a:ext cx="1101900" cy="6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124" name="Google Shape;1124;p150"/>
          <p:cNvCxnSpPr>
            <a:stCxn id="1110" idx="3"/>
            <a:endCxn id="1120" idx="1"/>
          </p:cNvCxnSpPr>
          <p:nvPr/>
        </p:nvCxnSpPr>
        <p:spPr>
          <a:xfrm>
            <a:off x="5699954" y="4146899"/>
            <a:ext cx="1101900" cy="6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125" name="Google Shape;1125;p150"/>
          <p:cNvSpPr txBox="1"/>
          <p:nvPr/>
        </p:nvSpPr>
        <p:spPr>
          <a:xfrm>
            <a:off x="684275" y="45772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MAPA DE </a:t>
            </a:r>
            <a:r>
              <a:rPr lang="es-419"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126" name="Google Shape;1126;p150" title="ícono de mapa de contenidos"/>
          <p:cNvPicPr preferRelativeResize="0"/>
          <p:nvPr/>
        </p:nvPicPr>
        <p:blipFill>
          <a:blip r:embed="rId3">
            <a:alphaModFix/>
          </a:blip>
          <a:stretch>
            <a:fillRect/>
          </a:stretch>
        </p:blipFill>
        <p:spPr>
          <a:xfrm>
            <a:off x="385925" y="522969"/>
            <a:ext cx="300600" cy="300618"/>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5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Variables cuantitativas</a:t>
            </a:r>
            <a:endParaRPr b="1" sz="4000">
              <a:solidFill>
                <a:schemeClr val="dk1"/>
              </a:solidFill>
              <a:latin typeface="DM Sans"/>
              <a:ea typeface="DM Sans"/>
              <a:cs typeface="DM Sans"/>
              <a:sym typeface="DM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52"/>
          <p:cNvSpPr txBox="1"/>
          <p:nvPr/>
        </p:nvSpPr>
        <p:spPr>
          <a:xfrm>
            <a:off x="693125" y="882600"/>
            <a:ext cx="5944200" cy="63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Tipos de variables</a:t>
            </a:r>
            <a:endParaRPr b="1" sz="4000">
              <a:solidFill>
                <a:schemeClr val="dk1"/>
              </a:solidFill>
              <a:latin typeface="DM Sans"/>
              <a:ea typeface="DM Sans"/>
              <a:cs typeface="DM Sans"/>
              <a:sym typeface="DM Sans"/>
            </a:endParaRPr>
          </a:p>
        </p:txBody>
      </p:sp>
      <p:sp>
        <p:nvSpPr>
          <p:cNvPr id="1137" name="Google Shape;1137;p152"/>
          <p:cNvSpPr txBox="1"/>
          <p:nvPr/>
        </p:nvSpPr>
        <p:spPr>
          <a:xfrm>
            <a:off x="557275" y="1734125"/>
            <a:ext cx="4056300" cy="1826400"/>
          </a:xfrm>
          <a:prstGeom prst="rect">
            <a:avLst/>
          </a:prstGeom>
          <a:noFill/>
          <a:ln>
            <a:noFill/>
          </a:ln>
        </p:spPr>
        <p:txBody>
          <a:bodyPr anchorCtr="0" anchor="ctr"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Son variables para las que tiene sentido realizar la suma, la resta o el promedio.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En general son numéricas y pertenecientes al conjunto de los números reales o a alguno de sus subconjuntos.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Se clasifican en continuas y discretas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pic>
        <p:nvPicPr>
          <p:cNvPr id="1138" name="Google Shape;1138;p152"/>
          <p:cNvPicPr preferRelativeResize="0"/>
          <p:nvPr/>
        </p:nvPicPr>
        <p:blipFill>
          <a:blip r:embed="rId3">
            <a:alphaModFix/>
          </a:blip>
          <a:stretch>
            <a:fillRect/>
          </a:stretch>
        </p:blipFill>
        <p:spPr>
          <a:xfrm>
            <a:off x="5799475" y="1845650"/>
            <a:ext cx="1567425" cy="1714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Tipos de funciones en Seaborn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53"/>
          <p:cNvSpPr txBox="1"/>
          <p:nvPr/>
        </p:nvSpPr>
        <p:spPr>
          <a:xfrm>
            <a:off x="693125" y="882600"/>
            <a:ext cx="5944200" cy="63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1144" name="Google Shape;1144;p153"/>
          <p:cNvSpPr txBox="1"/>
          <p:nvPr/>
        </p:nvSpPr>
        <p:spPr>
          <a:xfrm>
            <a:off x="557275" y="1734125"/>
            <a:ext cx="4056300" cy="2304300"/>
          </a:xfrm>
          <a:prstGeom prst="rect">
            <a:avLst/>
          </a:prstGeom>
          <a:noFill/>
          <a:ln>
            <a:noFill/>
          </a:ln>
        </p:spPr>
        <p:txBody>
          <a:bodyPr anchorCtr="0" anchor="ctr"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Las alturas de las personas pueden estar medidas en centímetros y las edades podrían estar medidas en números enteros.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Pero nos sirve a fines prácticos, nuestra edad aumenta día a día, segundo a segundo.</a:t>
            </a:r>
            <a:endParaRPr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1145" name="Google Shape;1145;p153"/>
          <p:cNvSpPr txBox="1"/>
          <p:nvPr/>
        </p:nvSpPr>
        <p:spPr>
          <a:xfrm>
            <a:off x="4755125" y="1734125"/>
            <a:ext cx="3540600" cy="1109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Tener una edad de 20,4 años puede ser muy importante para un estudio médico, pero no para edades de consumidores de un producto 😉.</a:t>
            </a:r>
            <a:endParaRPr sz="1350">
              <a:solidFill>
                <a:schemeClr val="dk1"/>
              </a:solidFill>
              <a:latin typeface="DM Sans"/>
              <a:ea typeface="DM Sans"/>
              <a:cs typeface="DM Sans"/>
              <a:sym typeface="DM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grpSp>
        <p:nvGrpSpPr>
          <p:cNvPr id="1150" name="Google Shape;1150;p154"/>
          <p:cNvGrpSpPr/>
          <p:nvPr/>
        </p:nvGrpSpPr>
        <p:grpSpPr>
          <a:xfrm>
            <a:off x="457338" y="468286"/>
            <a:ext cx="431100" cy="431100"/>
            <a:chOff x="4616400" y="1950761"/>
            <a:chExt cx="431100" cy="431100"/>
          </a:xfrm>
        </p:grpSpPr>
        <p:sp>
          <p:nvSpPr>
            <p:cNvPr id="1151" name="Google Shape;1151;p154"/>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2" name="Google Shape;1152;p154"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1153" name="Google Shape;1153;p154"/>
          <p:cNvSpPr txBox="1"/>
          <p:nvPr/>
        </p:nvSpPr>
        <p:spPr>
          <a:xfrm>
            <a:off x="429750" y="1636875"/>
            <a:ext cx="82845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chemeClr val="lt1"/>
                </a:solidFill>
                <a:latin typeface="DM Sans"/>
                <a:ea typeface="DM Sans"/>
                <a:cs typeface="DM Sans"/>
                <a:sym typeface="DM Sans"/>
              </a:rPr>
              <a:t>Si sumo, resto o promedio los valores, ¿tiene sentido el resultado?</a:t>
            </a:r>
            <a:endParaRPr sz="2500">
              <a:solidFill>
                <a:schemeClr val="lt1"/>
              </a:solidFill>
              <a:latin typeface="DM Sans"/>
              <a:ea typeface="DM Sans"/>
              <a:cs typeface="DM Sans"/>
              <a:sym typeface="DM Sans"/>
            </a:endParaRPr>
          </a:p>
          <a:p>
            <a:pPr indent="0" lvl="0" marL="0" rtl="0" algn="l">
              <a:spcBef>
                <a:spcPts val="0"/>
              </a:spcBef>
              <a:spcAft>
                <a:spcPts val="0"/>
              </a:spcAft>
              <a:buNone/>
            </a:pPr>
            <a:r>
              <a:rPr lang="es-419" sz="2500">
                <a:solidFill>
                  <a:schemeClr val="lt1"/>
                </a:solidFill>
                <a:latin typeface="DM Sans"/>
                <a:ea typeface="DM Sans"/>
                <a:cs typeface="DM Sans"/>
                <a:sym typeface="DM Sans"/>
              </a:rPr>
              <a:t>Si tiene sentido para alguno de estos casos, estamos ante una variable numérica.</a:t>
            </a:r>
            <a:endParaRPr sz="2500">
              <a:solidFill>
                <a:schemeClr val="lt1"/>
              </a:solidFill>
              <a:latin typeface="DM Sans"/>
              <a:ea typeface="DM Sans"/>
              <a:cs typeface="DM Sans"/>
              <a:sym typeface="DM Sans"/>
            </a:endParaRPr>
          </a:p>
          <a:p>
            <a:pPr indent="0" lvl="0" marL="0" rtl="0" algn="l">
              <a:spcBef>
                <a:spcPts val="0"/>
              </a:spcBef>
              <a:spcAft>
                <a:spcPts val="0"/>
              </a:spcAft>
              <a:buNone/>
            </a:pPr>
            <a:r>
              <a:rPr lang="es-419" sz="2500">
                <a:solidFill>
                  <a:schemeClr val="lt1"/>
                </a:solidFill>
                <a:latin typeface="DM Sans"/>
                <a:ea typeface="DM Sans"/>
                <a:cs typeface="DM Sans"/>
                <a:sym typeface="DM Sans"/>
              </a:rPr>
              <a:t>Debemos tener en cuenta que siempre depende del problema que estamos enfrentando 😉.</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sp>
        <p:nvSpPr>
          <p:cNvPr id="1154" name="Google Shape;1154;p154"/>
          <p:cNvSpPr txBox="1"/>
          <p:nvPr/>
        </p:nvSpPr>
        <p:spPr>
          <a:xfrm>
            <a:off x="501450" y="990513"/>
            <a:ext cx="731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4000">
                <a:solidFill>
                  <a:srgbClr val="EAFF6A"/>
                </a:solidFill>
                <a:latin typeface="DM Sans"/>
                <a:ea typeface="DM Sans"/>
                <a:cs typeface="DM Sans"/>
                <a:sym typeface="DM Sans"/>
              </a:rPr>
              <a:t>Check</a:t>
            </a:r>
            <a:endParaRPr b="1" sz="4000">
              <a:solidFill>
                <a:srgbClr val="EAFF6A"/>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rgbClr val="EAFF6A"/>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rgbClr val="EAFF6A"/>
              </a:solidFill>
              <a:latin typeface="DM Sans"/>
              <a:ea typeface="DM Sans"/>
              <a:cs typeface="DM Sans"/>
              <a:sym typeface="DM Sans"/>
            </a:endParaRPr>
          </a:p>
        </p:txBody>
      </p:sp>
      <p:sp>
        <p:nvSpPr>
          <p:cNvPr id="1155" name="Google Shape;1155;p154"/>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55"/>
          <p:cNvSpPr txBox="1"/>
          <p:nvPr/>
        </p:nvSpPr>
        <p:spPr>
          <a:xfrm>
            <a:off x="693125" y="882600"/>
            <a:ext cx="5944200" cy="63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1161" name="Google Shape;1161;p155"/>
          <p:cNvSpPr txBox="1"/>
          <p:nvPr/>
        </p:nvSpPr>
        <p:spPr>
          <a:xfrm>
            <a:off x="557275" y="1734125"/>
            <a:ext cx="4056300" cy="27822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Es válido decir que en promedio una familia tiene 2,5 hijos.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Los autos de marca Ford tienen 4,5 puertas no es útil para nada.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“Cantidad de hijos por familia” es una variable numérica, mientras que “cantidad de puertas de los autos”, si bien es un número no es variable cuantitativa en su naturaleza.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1162" name="Google Shape;1162;p155"/>
          <p:cNvSpPr txBox="1"/>
          <p:nvPr/>
        </p:nvSpPr>
        <p:spPr>
          <a:xfrm>
            <a:off x="4926275" y="1734125"/>
            <a:ext cx="3540600" cy="1344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419" sz="1350">
                <a:solidFill>
                  <a:schemeClr val="dk1"/>
                </a:solidFill>
                <a:latin typeface="DM Sans"/>
                <a:ea typeface="DM Sans"/>
                <a:cs typeface="DM Sans"/>
                <a:sym typeface="DM Sans"/>
              </a:rPr>
              <a:t>¡Pueden implementarse en Python con los tipos de datos</a:t>
            </a:r>
            <a:r>
              <a:rPr lang="es-419" sz="2000">
                <a:solidFill>
                  <a:schemeClr val="dk1"/>
                </a:solidFill>
                <a:latin typeface="Helvetica Neue Light"/>
                <a:ea typeface="Helvetica Neue Light"/>
                <a:cs typeface="Helvetica Neue Light"/>
                <a:sym typeface="Helvetica Neue Light"/>
              </a:rPr>
              <a:t> </a:t>
            </a:r>
            <a:r>
              <a:rPr lang="es-419" sz="2000">
                <a:solidFill>
                  <a:schemeClr val="lt1"/>
                </a:solidFill>
                <a:highlight>
                  <a:srgbClr val="666666"/>
                </a:highlight>
                <a:latin typeface="Roboto Mono"/>
                <a:ea typeface="Roboto Mono"/>
                <a:cs typeface="Roboto Mono"/>
                <a:sym typeface="Roboto Mono"/>
              </a:rPr>
              <a:t>int,float</a:t>
            </a:r>
            <a:r>
              <a:rPr lang="es-419" sz="2000">
                <a:solidFill>
                  <a:schemeClr val="dk1"/>
                </a:solidFill>
                <a:latin typeface="Helvetica Neue"/>
                <a:ea typeface="Helvetica Neue"/>
                <a:cs typeface="Helvetica Neue"/>
                <a:sym typeface="Helvetica Neue"/>
              </a:rPr>
              <a:t> </a:t>
            </a:r>
            <a:r>
              <a:rPr lang="es-419" sz="1350">
                <a:solidFill>
                  <a:schemeClr val="dk1"/>
                </a:solidFill>
                <a:latin typeface="Helvetica Neue Light"/>
                <a:ea typeface="Helvetica Neue Light"/>
                <a:cs typeface="Helvetica Neue Light"/>
                <a:sym typeface="Helvetica Neue Light"/>
              </a:rPr>
              <a:t>o </a:t>
            </a:r>
            <a:r>
              <a:rPr lang="es-419" sz="2000">
                <a:solidFill>
                  <a:schemeClr val="lt1"/>
                </a:solidFill>
                <a:highlight>
                  <a:srgbClr val="666666"/>
                </a:highlight>
                <a:latin typeface="Roboto Mono"/>
                <a:ea typeface="Roboto Mono"/>
                <a:cs typeface="Roboto Mono"/>
                <a:sym typeface="Roboto Mono"/>
              </a:rPr>
              <a:t>complex</a:t>
            </a:r>
            <a:r>
              <a:rPr lang="es-419" sz="2000">
                <a:solidFill>
                  <a:schemeClr val="dk1"/>
                </a:solidFill>
                <a:latin typeface="Helvetica Neue Light"/>
                <a:ea typeface="Helvetica Neue Light"/>
                <a:cs typeface="Helvetica Neue Light"/>
                <a:sym typeface="Helvetica Neue Light"/>
              </a:rPr>
              <a:t>!</a:t>
            </a:r>
            <a:endParaRPr sz="2000">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100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56"/>
          <p:cNvSpPr txBox="1"/>
          <p:nvPr/>
        </p:nvSpPr>
        <p:spPr>
          <a:xfrm>
            <a:off x="693125" y="882600"/>
            <a:ext cx="5944200" cy="63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Series de tiempo</a:t>
            </a:r>
            <a:endParaRPr b="1" sz="4000">
              <a:solidFill>
                <a:schemeClr val="dk1"/>
              </a:solidFill>
              <a:latin typeface="DM Sans"/>
              <a:ea typeface="DM Sans"/>
              <a:cs typeface="DM Sans"/>
              <a:sym typeface="DM Sans"/>
            </a:endParaRPr>
          </a:p>
        </p:txBody>
      </p:sp>
      <p:sp>
        <p:nvSpPr>
          <p:cNvPr id="1168" name="Google Shape;1168;p156"/>
          <p:cNvSpPr txBox="1"/>
          <p:nvPr/>
        </p:nvSpPr>
        <p:spPr>
          <a:xfrm>
            <a:off x="557275" y="1734125"/>
            <a:ext cx="4056300" cy="1587300"/>
          </a:xfrm>
          <a:prstGeom prst="rect">
            <a:avLst/>
          </a:prstGeom>
          <a:noFill/>
          <a:ln>
            <a:noFill/>
          </a:ln>
        </p:spPr>
        <p:txBody>
          <a:bodyPr anchorCtr="0" anchor="ctr"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Cualidades distintivas: secuencialidad, la relación entre datos con valores sucesivos y las características particulares del devenir temporal (años bisiestos, estaciones del año, periodicidad en escalas).</a:t>
            </a:r>
            <a:endParaRPr sz="1350">
              <a:solidFill>
                <a:schemeClr val="dk1"/>
              </a:solidFill>
              <a:latin typeface="DM Sans"/>
              <a:ea typeface="DM Sans"/>
              <a:cs typeface="DM Sans"/>
              <a:sym typeface="DM Sans"/>
            </a:endParaRPr>
          </a:p>
        </p:txBody>
      </p:sp>
      <p:sp>
        <p:nvSpPr>
          <p:cNvPr id="1169" name="Google Shape;1169;p156"/>
          <p:cNvSpPr txBox="1"/>
          <p:nvPr/>
        </p:nvSpPr>
        <p:spPr>
          <a:xfrm>
            <a:off x="4798050" y="1734125"/>
            <a:ext cx="3444000" cy="1587300"/>
          </a:xfrm>
          <a:prstGeom prst="rect">
            <a:avLst/>
          </a:prstGeom>
          <a:noFill/>
          <a:ln>
            <a:noFill/>
          </a:ln>
        </p:spPr>
        <p:txBody>
          <a:bodyPr anchorCtr="0" anchor="ctr"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Este tipo de datos puede traer inconvenientes si los tratamos de forma manual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Los lenguajes de programación las resuelven con funciones específicas (menos mal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57"/>
          <p:cNvSpPr txBox="1"/>
          <p:nvPr/>
        </p:nvSpPr>
        <p:spPr>
          <a:xfrm>
            <a:off x="856600" y="513825"/>
            <a:ext cx="7653900" cy="1228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¿Una serie de tiempo puede ser considerada como una variable cuantitativa?</a:t>
            </a:r>
            <a:endParaRPr b="1" sz="4000">
              <a:solidFill>
                <a:schemeClr val="dk1"/>
              </a:solidFill>
              <a:latin typeface="DM Sans"/>
              <a:ea typeface="DM Sans"/>
              <a:cs typeface="DM Sans"/>
              <a:sym typeface="DM Sans"/>
            </a:endParaRPr>
          </a:p>
        </p:txBody>
      </p:sp>
      <p:sp>
        <p:nvSpPr>
          <p:cNvPr id="1175" name="Google Shape;1175;p157"/>
          <p:cNvSpPr txBox="1"/>
          <p:nvPr/>
        </p:nvSpPr>
        <p:spPr>
          <a:xfrm>
            <a:off x="842250" y="2341175"/>
            <a:ext cx="3293400" cy="1327500"/>
          </a:xfrm>
          <a:prstGeom prst="rect">
            <a:avLst/>
          </a:prstGeom>
          <a:noFill/>
          <a:ln>
            <a:noFill/>
          </a:ln>
        </p:spPr>
        <p:txBody>
          <a:bodyPr anchorCtr="0" anchor="ctr" bIns="91425" lIns="91425" spcFirstLastPara="1" rIns="91425" wrap="square" tIns="91425">
            <a:spAutoFit/>
          </a:bodyPr>
          <a:lstStyle/>
          <a:p>
            <a:pPr indent="0" lvl="0" marL="0" rtl="0" algn="just">
              <a:lnSpc>
                <a:spcPct val="150000"/>
              </a:lnSpc>
              <a:spcBef>
                <a:spcPts val="0"/>
              </a:spcBef>
              <a:spcAft>
                <a:spcPts val="1000"/>
              </a:spcAft>
              <a:buClr>
                <a:schemeClr val="dk1"/>
              </a:buClr>
              <a:buSzPts val="1100"/>
              <a:buFont typeface="Arial"/>
              <a:buNone/>
            </a:pPr>
            <a:r>
              <a:rPr lang="es-419" sz="1350">
                <a:solidFill>
                  <a:schemeClr val="dk1"/>
                </a:solidFill>
                <a:latin typeface="DM Sans"/>
                <a:ea typeface="DM Sans"/>
                <a:cs typeface="DM Sans"/>
                <a:sym typeface="DM Sans"/>
              </a:rPr>
              <a:t>Si! Los valores instantáneos de la serie de tiempo se pueden considerar como una variable cuantitativa indexada por el tiempo</a:t>
            </a:r>
            <a:endParaRPr b="1" sz="1350">
              <a:solidFill>
                <a:schemeClr val="dk1"/>
              </a:solidFill>
              <a:latin typeface="DM Sans"/>
              <a:ea typeface="DM Sans"/>
              <a:cs typeface="DM Sans"/>
              <a:sym typeface="DM Sans"/>
            </a:endParaRPr>
          </a:p>
        </p:txBody>
      </p:sp>
      <p:pic>
        <p:nvPicPr>
          <p:cNvPr id="1176" name="Google Shape;1176;p157"/>
          <p:cNvPicPr preferRelativeResize="0"/>
          <p:nvPr/>
        </p:nvPicPr>
        <p:blipFill>
          <a:blip r:embed="rId3">
            <a:alphaModFix/>
          </a:blip>
          <a:stretch>
            <a:fillRect/>
          </a:stretch>
        </p:blipFill>
        <p:spPr>
          <a:xfrm>
            <a:off x="8325873" y="-2"/>
            <a:ext cx="818125" cy="818125"/>
          </a:xfrm>
          <a:prstGeom prst="rect">
            <a:avLst/>
          </a:prstGeom>
          <a:noFill/>
          <a:ln>
            <a:noFill/>
          </a:ln>
        </p:spPr>
      </p:pic>
      <p:pic>
        <p:nvPicPr>
          <p:cNvPr id="1177" name="Google Shape;1177;p157"/>
          <p:cNvPicPr preferRelativeResize="0"/>
          <p:nvPr/>
        </p:nvPicPr>
        <p:blipFill>
          <a:blip r:embed="rId4">
            <a:alphaModFix/>
          </a:blip>
          <a:stretch>
            <a:fillRect/>
          </a:stretch>
        </p:blipFill>
        <p:spPr>
          <a:xfrm>
            <a:off x="4499375" y="2341175"/>
            <a:ext cx="4384524" cy="20358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grpSp>
        <p:nvGrpSpPr>
          <p:cNvPr id="1182" name="Google Shape;1182;p158"/>
          <p:cNvGrpSpPr/>
          <p:nvPr/>
        </p:nvGrpSpPr>
        <p:grpSpPr>
          <a:xfrm>
            <a:off x="473370" y="619431"/>
            <a:ext cx="738905" cy="738905"/>
            <a:chOff x="575612" y="1950748"/>
            <a:chExt cx="431100" cy="431100"/>
          </a:xfrm>
        </p:grpSpPr>
        <p:sp>
          <p:nvSpPr>
            <p:cNvPr id="1183" name="Google Shape;1183;p15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4" name="Google Shape;1184;p158"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1185" name="Google Shape;1185;p15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1186" name="Google Shape;1186;p158"/>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Identifica si el índice trimestral de inflación podría considerarse serie de tiempo. </a:t>
            </a:r>
            <a:endParaRPr b="1" sz="2500">
              <a:solidFill>
                <a:srgbClr val="B7B7B7"/>
              </a:solidFill>
              <a:latin typeface="Helvetica Neue"/>
              <a:ea typeface="Helvetica Neue"/>
              <a:cs typeface="Helvetica Neue"/>
              <a:sym typeface="Helvetica Neue"/>
            </a:endParaRPr>
          </a:p>
        </p:txBody>
      </p:sp>
      <p:sp>
        <p:nvSpPr>
          <p:cNvPr id="1187" name="Google Shape;1187;p158"/>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500">
                <a:solidFill>
                  <a:schemeClr val="lt1"/>
                </a:solidFill>
                <a:latin typeface="DM Sans"/>
                <a:ea typeface="DM Sans"/>
                <a:cs typeface="DM Sans"/>
                <a:sym typeface="DM Sans"/>
              </a:rPr>
              <a:t>¿Verdadero o falso?</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Variables cualitativas</a:t>
            </a:r>
            <a:endParaRPr b="1" sz="4000">
              <a:solidFill>
                <a:schemeClr val="dk1"/>
              </a:solidFill>
              <a:latin typeface="DM Sans"/>
              <a:ea typeface="DM Sans"/>
              <a:cs typeface="DM Sans"/>
              <a:sym typeface="DM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60"/>
          <p:cNvSpPr txBox="1"/>
          <p:nvPr/>
        </p:nvSpPr>
        <p:spPr>
          <a:xfrm>
            <a:off x="683425" y="1530300"/>
            <a:ext cx="3459900" cy="20829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Helvetica Neue Light"/>
              <a:buChar char="✓"/>
            </a:pPr>
            <a:r>
              <a:rPr lang="es-419" sz="1350">
                <a:solidFill>
                  <a:schemeClr val="dk1"/>
                </a:solidFill>
                <a:latin typeface="DM Sans"/>
                <a:ea typeface="DM Sans"/>
                <a:cs typeface="DM Sans"/>
                <a:sym typeface="DM Sans"/>
              </a:rPr>
              <a:t>Como su nombre lo indica, </a:t>
            </a:r>
            <a:r>
              <a:rPr b="1" lang="es-419" sz="1350">
                <a:solidFill>
                  <a:schemeClr val="dk1"/>
                </a:solidFill>
                <a:latin typeface="DM Sans"/>
                <a:ea typeface="DM Sans"/>
                <a:cs typeface="DM Sans"/>
                <a:sym typeface="DM Sans"/>
              </a:rPr>
              <a:t>sirven efectivamente para categorizar elementos.</a:t>
            </a:r>
            <a:endParaRPr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Helvetica Neue Light"/>
              <a:buChar char="✓"/>
            </a:pPr>
            <a:r>
              <a:rPr i="1" lang="es-419" sz="1350">
                <a:solidFill>
                  <a:schemeClr val="dk1"/>
                </a:solidFill>
                <a:latin typeface="DM Sans"/>
                <a:ea typeface="DM Sans"/>
                <a:cs typeface="DM Sans"/>
                <a:sym typeface="DM Sans"/>
              </a:rPr>
              <a:t>En general</a:t>
            </a:r>
            <a:r>
              <a:rPr lang="es-419" sz="1350">
                <a:solidFill>
                  <a:schemeClr val="dk1"/>
                </a:solidFill>
                <a:latin typeface="DM Sans"/>
                <a:ea typeface="DM Sans"/>
                <a:cs typeface="DM Sans"/>
                <a:sym typeface="DM Sans"/>
              </a:rPr>
              <a:t> son datos de </a:t>
            </a:r>
            <a:r>
              <a:rPr b="1" lang="es-419" sz="1350">
                <a:solidFill>
                  <a:schemeClr val="dk1"/>
                </a:solidFill>
                <a:latin typeface="DM Sans"/>
                <a:ea typeface="DM Sans"/>
                <a:cs typeface="DM Sans"/>
                <a:sym typeface="DM Sans"/>
              </a:rPr>
              <a:t>texto libre.</a:t>
            </a:r>
            <a:endParaRPr b="1"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1000"/>
              </a:spcAft>
              <a:buClr>
                <a:srgbClr val="EA90FF"/>
              </a:buClr>
              <a:buSzPts val="1350"/>
              <a:buFont typeface="Helvetica Neue Light"/>
              <a:buChar char="✓"/>
            </a:pPr>
            <a:r>
              <a:rPr lang="es-419" sz="1350">
                <a:solidFill>
                  <a:schemeClr val="dk1"/>
                </a:solidFill>
                <a:latin typeface="DM Sans"/>
                <a:ea typeface="DM Sans"/>
                <a:cs typeface="DM Sans"/>
                <a:sym typeface="DM Sans"/>
              </a:rPr>
              <a:t>Se pueden clasificar en </a:t>
            </a:r>
            <a:r>
              <a:rPr b="1" lang="es-419" sz="1350">
                <a:solidFill>
                  <a:schemeClr val="dk1"/>
                </a:solidFill>
                <a:latin typeface="DM Sans"/>
                <a:ea typeface="DM Sans"/>
                <a:cs typeface="DM Sans"/>
                <a:sym typeface="DM Sans"/>
              </a:rPr>
              <a:t>nominales</a:t>
            </a:r>
            <a:r>
              <a:rPr lang="es-419" sz="1350">
                <a:solidFill>
                  <a:schemeClr val="dk1"/>
                </a:solidFill>
                <a:latin typeface="DM Sans"/>
                <a:ea typeface="DM Sans"/>
                <a:cs typeface="DM Sans"/>
                <a:sym typeface="DM Sans"/>
              </a:rPr>
              <a:t> y </a:t>
            </a:r>
            <a:r>
              <a:rPr b="1" lang="es-419" sz="1350">
                <a:solidFill>
                  <a:schemeClr val="dk1"/>
                </a:solidFill>
                <a:latin typeface="DM Sans"/>
                <a:ea typeface="DM Sans"/>
                <a:cs typeface="DM Sans"/>
                <a:sym typeface="DM Sans"/>
              </a:rPr>
              <a:t>ordinales</a:t>
            </a:r>
            <a:endParaRPr b="1" sz="1350">
              <a:solidFill>
                <a:schemeClr val="dk1"/>
              </a:solidFill>
              <a:latin typeface="DM Sans"/>
              <a:ea typeface="DM Sans"/>
              <a:cs typeface="DM Sans"/>
              <a:sym typeface="DM Sans"/>
            </a:endParaRPr>
          </a:p>
        </p:txBody>
      </p:sp>
      <p:sp>
        <p:nvSpPr>
          <p:cNvPr id="1198" name="Google Shape;1198;p160"/>
          <p:cNvSpPr txBox="1"/>
          <p:nvPr/>
        </p:nvSpPr>
        <p:spPr>
          <a:xfrm>
            <a:off x="751000" y="556650"/>
            <a:ext cx="6691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Cualitativas o categóricas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1199" name="Google Shape;1199;p160"/>
          <p:cNvPicPr preferRelativeResize="0"/>
          <p:nvPr/>
        </p:nvPicPr>
        <p:blipFill>
          <a:blip r:embed="rId3">
            <a:alphaModFix/>
          </a:blip>
          <a:stretch>
            <a:fillRect/>
          </a:stretch>
        </p:blipFill>
        <p:spPr>
          <a:xfrm>
            <a:off x="4386025" y="1503450"/>
            <a:ext cx="4592075" cy="220222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61"/>
          <p:cNvSpPr txBox="1"/>
          <p:nvPr/>
        </p:nvSpPr>
        <p:spPr>
          <a:xfrm>
            <a:off x="683425" y="1530300"/>
            <a:ext cx="3459900" cy="23394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Helvetica Neue Light"/>
              <a:buChar char="✓"/>
            </a:pPr>
            <a:r>
              <a:rPr lang="es-419" sz="1350">
                <a:solidFill>
                  <a:schemeClr val="dk1"/>
                </a:solidFill>
                <a:latin typeface="DM Sans"/>
                <a:ea typeface="DM Sans"/>
                <a:cs typeface="DM Sans"/>
                <a:sym typeface="DM Sans"/>
              </a:rPr>
              <a:t>Algunos datos comunes que se utilizan en Data Science para caracterizar a las personas: </a:t>
            </a:r>
            <a:endParaRPr sz="1350">
              <a:solidFill>
                <a:schemeClr val="dk1"/>
              </a:solidFill>
              <a:latin typeface="DM Sans"/>
              <a:ea typeface="DM Sans"/>
              <a:cs typeface="DM Sans"/>
              <a:sym typeface="DM Sans"/>
            </a:endParaRPr>
          </a:p>
          <a:p>
            <a:pPr indent="-314325" lvl="1" marL="914400" rtl="0" algn="just">
              <a:lnSpc>
                <a:spcPct val="115000"/>
              </a:lnSpc>
              <a:spcBef>
                <a:spcPts val="1000"/>
              </a:spcBef>
              <a:spcAft>
                <a:spcPts val="0"/>
              </a:spcAft>
              <a:buSzPts val="1350"/>
              <a:buFont typeface="Helvetica Neue Light"/>
              <a:buChar char="○"/>
            </a:pPr>
            <a:r>
              <a:rPr lang="es-419" sz="1350">
                <a:solidFill>
                  <a:schemeClr val="dk1"/>
                </a:solidFill>
                <a:latin typeface="DM Sans"/>
                <a:ea typeface="DM Sans"/>
                <a:cs typeface="DM Sans"/>
                <a:sym typeface="DM Sans"/>
              </a:rPr>
              <a:t>Sexo/género.</a:t>
            </a:r>
            <a:endParaRPr sz="1350">
              <a:solidFill>
                <a:schemeClr val="dk1"/>
              </a:solidFill>
              <a:latin typeface="DM Sans"/>
              <a:ea typeface="DM Sans"/>
              <a:cs typeface="DM Sans"/>
              <a:sym typeface="DM Sans"/>
            </a:endParaRPr>
          </a:p>
          <a:p>
            <a:pPr indent="-314325" lvl="1" marL="914400" rtl="0" algn="just">
              <a:lnSpc>
                <a:spcPct val="115000"/>
              </a:lnSpc>
              <a:spcBef>
                <a:spcPts val="1000"/>
              </a:spcBef>
              <a:spcAft>
                <a:spcPts val="0"/>
              </a:spcAft>
              <a:buSzPts val="1350"/>
              <a:buFont typeface="Helvetica Neue Light"/>
              <a:buChar char="○"/>
            </a:pPr>
            <a:r>
              <a:rPr lang="es-419" sz="1350">
                <a:solidFill>
                  <a:schemeClr val="dk1"/>
                </a:solidFill>
                <a:latin typeface="DM Sans"/>
                <a:ea typeface="DM Sans"/>
                <a:cs typeface="DM Sans"/>
                <a:sym typeface="DM Sans"/>
              </a:rPr>
              <a:t>Ocupación/profesión. </a:t>
            </a:r>
            <a:endParaRPr sz="1350">
              <a:solidFill>
                <a:schemeClr val="dk1"/>
              </a:solidFill>
              <a:latin typeface="DM Sans"/>
              <a:ea typeface="DM Sans"/>
              <a:cs typeface="DM Sans"/>
              <a:sym typeface="DM Sans"/>
            </a:endParaRPr>
          </a:p>
          <a:p>
            <a:pPr indent="-314325" lvl="1" marL="914400" rtl="0" algn="just">
              <a:lnSpc>
                <a:spcPct val="115000"/>
              </a:lnSpc>
              <a:spcBef>
                <a:spcPts val="1000"/>
              </a:spcBef>
              <a:spcAft>
                <a:spcPts val="0"/>
              </a:spcAft>
              <a:buSzPts val="1350"/>
              <a:buFont typeface="Helvetica Neue Light"/>
              <a:buChar char="○"/>
            </a:pPr>
            <a:r>
              <a:rPr lang="es-419" sz="1350">
                <a:solidFill>
                  <a:schemeClr val="dk1"/>
                </a:solidFill>
                <a:latin typeface="DM Sans"/>
                <a:ea typeface="DM Sans"/>
                <a:cs typeface="DM Sans"/>
                <a:sym typeface="DM Sans"/>
              </a:rPr>
              <a:t>Lugar de procedencia.</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205" name="Google Shape;1205;p161"/>
          <p:cNvSpPr txBox="1"/>
          <p:nvPr/>
        </p:nvSpPr>
        <p:spPr>
          <a:xfrm>
            <a:off x="725225" y="774100"/>
            <a:ext cx="6691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1206" name="Google Shape;1206;p161"/>
          <p:cNvPicPr preferRelativeResize="0"/>
          <p:nvPr/>
        </p:nvPicPr>
        <p:blipFill>
          <a:blip r:embed="rId3">
            <a:alphaModFix/>
          </a:blip>
          <a:stretch>
            <a:fillRect/>
          </a:stretch>
        </p:blipFill>
        <p:spPr>
          <a:xfrm>
            <a:off x="4352000" y="1510161"/>
            <a:ext cx="4828851" cy="271622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62"/>
          <p:cNvSpPr txBox="1"/>
          <p:nvPr/>
        </p:nvSpPr>
        <p:spPr>
          <a:xfrm>
            <a:off x="683425" y="1530300"/>
            <a:ext cx="3663600" cy="15873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15000"/>
              </a:lnSpc>
              <a:spcBef>
                <a:spcPts val="0"/>
              </a:spcBef>
              <a:spcAft>
                <a:spcPts val="1000"/>
              </a:spcAft>
              <a:buClr>
                <a:srgbClr val="EA90FF"/>
              </a:buClr>
              <a:buSzPts val="1350"/>
              <a:buFont typeface="Helvetica Neue Light"/>
              <a:buChar char="✓"/>
            </a:pPr>
            <a:r>
              <a:rPr lang="es-419" sz="1350">
                <a:solidFill>
                  <a:schemeClr val="dk1"/>
                </a:solidFill>
                <a:latin typeface="DM Sans"/>
                <a:ea typeface="DM Sans"/>
                <a:cs typeface="DM Sans"/>
                <a:sym typeface="DM Sans"/>
              </a:rPr>
              <a:t>En el ejemplo de las puertas de los autos 🚗, tenemos una variable que puede estar escrita con números (“Cantidad de puertas”, con valores posibles 3, 4 y 5), pero cuya naturaleza no es numérica.</a:t>
            </a:r>
            <a:endParaRPr sz="1350">
              <a:solidFill>
                <a:schemeClr val="dk1"/>
              </a:solidFill>
              <a:latin typeface="DM Sans"/>
              <a:ea typeface="DM Sans"/>
              <a:cs typeface="DM Sans"/>
              <a:sym typeface="DM Sans"/>
            </a:endParaRPr>
          </a:p>
        </p:txBody>
      </p:sp>
      <p:sp>
        <p:nvSpPr>
          <p:cNvPr id="1212" name="Google Shape;1212;p162"/>
          <p:cNvSpPr txBox="1"/>
          <p:nvPr/>
        </p:nvSpPr>
        <p:spPr>
          <a:xfrm>
            <a:off x="725225" y="774100"/>
            <a:ext cx="7594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Variables que son categóricas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1213" name="Google Shape;1213;p162"/>
          <p:cNvSpPr txBox="1"/>
          <p:nvPr/>
        </p:nvSpPr>
        <p:spPr>
          <a:xfrm>
            <a:off x="4633325" y="1530300"/>
            <a:ext cx="3602700" cy="15873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1000"/>
              </a:spcAft>
              <a:buClr>
                <a:srgbClr val="EA90FF"/>
              </a:buClr>
              <a:buSzPts val="1350"/>
              <a:buFont typeface="Helvetica Neue Light"/>
              <a:buChar char="✓"/>
            </a:pPr>
            <a:r>
              <a:rPr lang="es-419" sz="1350">
                <a:solidFill>
                  <a:schemeClr val="dk1"/>
                </a:solidFill>
                <a:latin typeface="DM Sans"/>
                <a:ea typeface="DM Sans"/>
                <a:cs typeface="DM Sans"/>
                <a:sym typeface="DM Sans"/>
              </a:rPr>
              <a:t>No tienen sentido al sumarse, restarse o promediarse, pero sí tienen sentido si se cuentan. Podría ser de mucho interés saber cuántos autos tienen 3 puertas frente a cuántos tienen 4 ó 5.</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Axes-level &amp; Figure-level</a:t>
            </a:r>
            <a:endParaRPr b="1" i="0" sz="4000" u="none" cap="none" strike="noStrike">
              <a:solidFill>
                <a:schemeClr val="dk1"/>
              </a:solidFill>
              <a:latin typeface="DM Sans"/>
              <a:ea typeface="DM Sans"/>
              <a:cs typeface="DM Sans"/>
              <a:sym typeface="DM Sans"/>
            </a:endParaRPr>
          </a:p>
        </p:txBody>
      </p:sp>
      <p:sp>
        <p:nvSpPr>
          <p:cNvPr id="245" name="Google Shape;245;p46"/>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Helvetica Neue Light"/>
              <a:buChar char="✓"/>
            </a:pPr>
            <a:r>
              <a:rPr b="1" i="0" lang="es-419" sz="1350" u="none" cap="none" strike="noStrike">
                <a:solidFill>
                  <a:schemeClr val="dk1"/>
                </a:solidFill>
                <a:latin typeface="DM Sans"/>
                <a:ea typeface="DM Sans"/>
                <a:cs typeface="DM Sans"/>
                <a:sym typeface="DM Sans"/>
              </a:rPr>
              <a:t>Axes-level:</a:t>
            </a:r>
            <a:r>
              <a:rPr b="0" i="0" lang="es-419" sz="1350" u="none" cap="none" strike="noStrike">
                <a:solidFill>
                  <a:schemeClr val="dk1"/>
                </a:solidFill>
                <a:latin typeface="DM Sans"/>
                <a:ea typeface="DM Sans"/>
                <a:cs typeface="DM Sans"/>
                <a:sym typeface="DM Sans"/>
              </a:rPr>
              <a:t> grafican datos en un objeto matplotlib.pyplot.Axes que retorna el valor de la función</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Helvetica Neue Light"/>
              <a:buChar char="✓"/>
            </a:pPr>
            <a:r>
              <a:rPr b="1" i="0" lang="es-419" sz="1350" u="none" cap="none" strike="noStrike">
                <a:solidFill>
                  <a:schemeClr val="dk1"/>
                </a:solidFill>
                <a:latin typeface="DM Sans"/>
                <a:ea typeface="DM Sans"/>
                <a:cs typeface="DM Sans"/>
                <a:sym typeface="DM Sans"/>
              </a:rPr>
              <a:t>Figure-level:</a:t>
            </a:r>
            <a:r>
              <a:rPr b="0" i="0" lang="es-419" sz="1350" u="none" cap="none" strike="noStrike">
                <a:solidFill>
                  <a:schemeClr val="dk1"/>
                </a:solidFill>
                <a:latin typeface="DM Sans"/>
                <a:ea typeface="DM Sans"/>
                <a:cs typeface="DM Sans"/>
                <a:sym typeface="DM Sans"/>
              </a:rPr>
              <a:t> interactúa con matplotlib mediante un objeto Seaborn que usualmente es </a:t>
            </a:r>
            <a:r>
              <a:rPr b="1" i="1" lang="es-419" sz="1350" u="none" cap="none" strike="noStrike">
                <a:solidFill>
                  <a:schemeClr val="dk1"/>
                </a:solidFill>
                <a:latin typeface="DM Sans"/>
                <a:ea typeface="DM Sans"/>
                <a:cs typeface="DM Sans"/>
                <a:sym typeface="DM Sans"/>
              </a:rPr>
              <a:t>FacetGrid</a:t>
            </a:r>
            <a:endParaRPr b="0" i="0" sz="1350" u="none" cap="none" strike="noStrike">
              <a:solidFill>
                <a:schemeClr val="dk1"/>
              </a:solidFill>
              <a:latin typeface="DM Sans"/>
              <a:ea typeface="DM Sans"/>
              <a:cs typeface="DM Sans"/>
              <a:sym typeface="DM Sans"/>
            </a:endParaRPr>
          </a:p>
        </p:txBody>
      </p:sp>
      <p:sp>
        <p:nvSpPr>
          <p:cNvPr id="246" name="Google Shape;246;p46"/>
          <p:cNvSpPr txBox="1"/>
          <p:nvPr/>
        </p:nvSpPr>
        <p:spPr>
          <a:xfrm>
            <a:off x="4582200" y="1551225"/>
            <a:ext cx="3834600" cy="27270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1350"/>
              <a:buFont typeface="Arial"/>
              <a:buNone/>
            </a:pPr>
            <a:r>
              <a:t/>
            </a:r>
            <a:endParaRPr b="1" i="1"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0" i="0" lang="es-419" sz="1350" u="none" cap="none" strike="noStrike">
                <a:solidFill>
                  <a:schemeClr val="dk1"/>
                </a:solidFill>
                <a:highlight>
                  <a:srgbClr val="EEFF41"/>
                </a:highlight>
                <a:latin typeface="DM Sans"/>
                <a:ea typeface="DM Sans"/>
                <a:cs typeface="DM Sans"/>
                <a:sym typeface="DM Sans"/>
              </a:rPr>
              <a:t>Algunas diferencias</a:t>
            </a:r>
            <a:endParaRPr b="0" i="0" sz="1350" u="none" cap="none" strike="noStrike">
              <a:solidFill>
                <a:schemeClr val="dk1"/>
              </a:solidFill>
              <a:highlight>
                <a:srgbClr val="EEFF41"/>
              </a:highlight>
              <a:latin typeface="DM Sans"/>
              <a:ea typeface="DM Sans"/>
              <a:cs typeface="DM Sans"/>
              <a:sym typeface="DM Sans"/>
            </a:endParaRPr>
          </a:p>
          <a:p>
            <a:pPr indent="-314325" lvl="0" marL="914400" marR="0" rtl="0" algn="l">
              <a:lnSpc>
                <a:spcPct val="100000"/>
              </a:lnSpc>
              <a:spcBef>
                <a:spcPts val="1000"/>
              </a:spcBef>
              <a:spcAft>
                <a:spcPts val="0"/>
              </a:spcAft>
              <a:buClr>
                <a:srgbClr val="EA90FF"/>
              </a:buClr>
              <a:buSzPts val="1350"/>
              <a:buFont typeface="Arial"/>
              <a:buChar char="✓"/>
            </a:pPr>
            <a:r>
              <a:rPr b="1" i="0" lang="es-419" sz="1350" u="none" cap="none" strike="noStrike">
                <a:solidFill>
                  <a:schemeClr val="dk1"/>
                </a:solidFill>
                <a:latin typeface="DM Sans"/>
                <a:ea typeface="DM Sans"/>
                <a:cs typeface="DM Sans"/>
                <a:sym typeface="DM Sans"/>
              </a:rPr>
              <a:t>Figure-level</a:t>
            </a:r>
            <a:r>
              <a:rPr b="0" i="0" lang="es-419" sz="1350" u="none" cap="none" strike="noStrike">
                <a:solidFill>
                  <a:schemeClr val="dk1"/>
                </a:solidFill>
                <a:latin typeface="DM Sans"/>
                <a:ea typeface="DM Sans"/>
                <a:cs typeface="DM Sans"/>
                <a:sym typeface="DM Sans"/>
              </a:rPr>
              <a:t> la leyenda se coloca fuera del frame y pueden crear fácilmente figuras con múltiples subplots.</a:t>
            </a:r>
            <a:endParaRPr b="0" i="0" sz="1350" u="none" cap="none" strike="noStrike">
              <a:solidFill>
                <a:schemeClr val="dk1"/>
              </a:solidFill>
              <a:latin typeface="DM Sans"/>
              <a:ea typeface="DM Sans"/>
              <a:cs typeface="DM Sans"/>
              <a:sym typeface="DM Sans"/>
            </a:endParaRPr>
          </a:p>
          <a:p>
            <a:pPr indent="-314325" lvl="0" marL="914400" marR="0" rtl="0" algn="l">
              <a:lnSpc>
                <a:spcPct val="100000"/>
              </a:lnSpc>
              <a:spcBef>
                <a:spcPts val="0"/>
              </a:spcBef>
              <a:spcAft>
                <a:spcPts val="0"/>
              </a:spcAft>
              <a:buClr>
                <a:srgbClr val="EA90FF"/>
              </a:buClr>
              <a:buSzPts val="1350"/>
              <a:buFont typeface="Helvetica Neue Light"/>
              <a:buChar char="✓"/>
            </a:pPr>
            <a:r>
              <a:rPr b="1" i="0" lang="es-419" sz="1350" u="none" cap="none" strike="noStrike">
                <a:solidFill>
                  <a:schemeClr val="dk1"/>
                </a:solidFill>
                <a:latin typeface="DM Sans"/>
                <a:ea typeface="DM Sans"/>
                <a:cs typeface="DM Sans"/>
                <a:sym typeface="DM Sans"/>
              </a:rPr>
              <a:t>Axes-level </a:t>
            </a:r>
            <a:r>
              <a:rPr b="0" i="0" lang="es-419" sz="1350" u="none" cap="none" strike="noStrike">
                <a:solidFill>
                  <a:schemeClr val="dk1"/>
                </a:solidFill>
                <a:latin typeface="DM Sans"/>
                <a:ea typeface="DM Sans"/>
                <a:cs typeface="DM Sans"/>
                <a:sym typeface="DM Sans"/>
              </a:rPr>
              <a:t>no modifican más allá de los ejes en los que se dibujan y </a:t>
            </a:r>
            <a:r>
              <a:rPr b="1" i="0" lang="es-419" sz="1350" u="none" cap="none" strike="noStrike">
                <a:solidFill>
                  <a:schemeClr val="dk1"/>
                </a:solidFill>
                <a:latin typeface="DM Sans"/>
                <a:ea typeface="DM Sans"/>
                <a:cs typeface="DM Sans"/>
                <a:sym typeface="DM Sans"/>
              </a:rPr>
              <a:t> </a:t>
            </a:r>
            <a:r>
              <a:rPr b="0" i="0" lang="es-419" sz="1350" u="none" cap="none" strike="noStrike">
                <a:solidFill>
                  <a:schemeClr val="dk1"/>
                </a:solidFill>
                <a:latin typeface="DM Sans"/>
                <a:ea typeface="DM Sans"/>
                <a:cs typeface="DM Sans"/>
                <a:sym typeface="DM Sans"/>
              </a:rPr>
              <a:t>aceptan el argumento ax que se integra con la interfaz orientada a objetos.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grpSp>
        <p:nvGrpSpPr>
          <p:cNvPr id="1218" name="Google Shape;1218;p163"/>
          <p:cNvGrpSpPr/>
          <p:nvPr/>
        </p:nvGrpSpPr>
        <p:grpSpPr>
          <a:xfrm>
            <a:off x="457338" y="468286"/>
            <a:ext cx="431100" cy="431100"/>
            <a:chOff x="4616400" y="1950761"/>
            <a:chExt cx="431100" cy="431100"/>
          </a:xfrm>
        </p:grpSpPr>
        <p:sp>
          <p:nvSpPr>
            <p:cNvPr id="1219" name="Google Shape;1219;p163"/>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0" name="Google Shape;1220;p163"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1221" name="Google Shape;1221;p163"/>
          <p:cNvSpPr txBox="1"/>
          <p:nvPr/>
        </p:nvSpPr>
        <p:spPr>
          <a:xfrm>
            <a:off x="429750" y="1636875"/>
            <a:ext cx="8284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2500">
                <a:solidFill>
                  <a:schemeClr val="lt1"/>
                </a:solidFill>
                <a:latin typeface="DM Sans"/>
                <a:ea typeface="DM Sans"/>
                <a:cs typeface="DM Sans"/>
                <a:sym typeface="DM Sans"/>
              </a:rPr>
              <a:t>Si sumo, resto o promedio los valores, ¿tiene sentido el resultado?</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2500">
                <a:solidFill>
                  <a:schemeClr val="lt1"/>
                </a:solidFill>
                <a:latin typeface="DM Sans"/>
                <a:ea typeface="DM Sans"/>
                <a:cs typeface="DM Sans"/>
                <a:sym typeface="DM Sans"/>
              </a:rPr>
              <a:t> Cuando la respuesta es “no” para todos los casos, entonces la variable es categórica 😉.</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sp>
        <p:nvSpPr>
          <p:cNvPr id="1222" name="Google Shape;1222;p163"/>
          <p:cNvSpPr txBox="1"/>
          <p:nvPr/>
        </p:nvSpPr>
        <p:spPr>
          <a:xfrm>
            <a:off x="501450" y="990513"/>
            <a:ext cx="731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rgbClr val="EAFF6A"/>
                </a:solidFill>
                <a:latin typeface="DM Sans"/>
                <a:ea typeface="DM Sans"/>
                <a:cs typeface="DM Sans"/>
                <a:sym typeface="DM Sans"/>
              </a:rPr>
              <a:t>Check</a:t>
            </a:r>
            <a:endParaRPr b="1" sz="4000">
              <a:solidFill>
                <a:srgbClr val="EAFF6A"/>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rgbClr val="EAFF6A"/>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rgbClr val="EAFF6A"/>
              </a:solidFill>
              <a:latin typeface="DM Sans"/>
              <a:ea typeface="DM Sans"/>
              <a:cs typeface="DM Sans"/>
              <a:sym typeface="DM Sans"/>
            </a:endParaRPr>
          </a:p>
        </p:txBody>
      </p:sp>
      <p:sp>
        <p:nvSpPr>
          <p:cNvPr id="1223" name="Google Shape;1223;p16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64"/>
          <p:cNvSpPr txBox="1"/>
          <p:nvPr/>
        </p:nvSpPr>
        <p:spPr>
          <a:xfrm>
            <a:off x="473350" y="1824750"/>
            <a:ext cx="71694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2500">
                <a:solidFill>
                  <a:schemeClr val="lt1"/>
                </a:solidFill>
                <a:latin typeface="DM Sans"/>
                <a:ea typeface="DM Sans"/>
                <a:cs typeface="DM Sans"/>
                <a:sym typeface="DM Sans"/>
              </a:rPr>
              <a:t>En general los lenguajes de programación ofrecen herramientas para detectar los tipos de variables automáticamente, pero no está de más verificarlos siempre a conciencia, en especial para detectar los casos que se muestran a continuación 👉</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2500">
              <a:solidFill>
                <a:schemeClr val="lt1"/>
              </a:solidFill>
              <a:latin typeface="DM Sans"/>
              <a:ea typeface="DM Sans"/>
              <a:cs typeface="DM Sans"/>
              <a:sym typeface="DM Sans"/>
            </a:endParaRPr>
          </a:p>
          <a:p>
            <a:pPr indent="0" lvl="0" marL="0" rtl="0" algn="l">
              <a:spcBef>
                <a:spcPts val="0"/>
              </a:spcBef>
              <a:spcAft>
                <a:spcPts val="0"/>
              </a:spcAft>
              <a:buNone/>
            </a:pPr>
            <a:r>
              <a:t/>
            </a:r>
            <a:endParaRPr b="1" sz="2500">
              <a:solidFill>
                <a:schemeClr val="lt1"/>
              </a:solidFill>
              <a:latin typeface="DM Sans"/>
              <a:ea typeface="DM Sans"/>
              <a:cs typeface="DM Sans"/>
              <a:sym typeface="DM Sans"/>
            </a:endParaRPr>
          </a:p>
        </p:txBody>
      </p:sp>
      <p:grpSp>
        <p:nvGrpSpPr>
          <p:cNvPr id="1229" name="Google Shape;1229;p164"/>
          <p:cNvGrpSpPr/>
          <p:nvPr/>
        </p:nvGrpSpPr>
        <p:grpSpPr>
          <a:xfrm>
            <a:off x="457338" y="468286"/>
            <a:ext cx="431100" cy="431100"/>
            <a:chOff x="4616400" y="1950761"/>
            <a:chExt cx="431100" cy="431100"/>
          </a:xfrm>
        </p:grpSpPr>
        <p:sp>
          <p:nvSpPr>
            <p:cNvPr id="1230" name="Google Shape;1230;p164"/>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1" name="Google Shape;1231;p164"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1232" name="Google Shape;1232;p164"/>
          <p:cNvSpPr txBox="1"/>
          <p:nvPr/>
        </p:nvSpPr>
        <p:spPr>
          <a:xfrm>
            <a:off x="501450" y="990513"/>
            <a:ext cx="731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rgbClr val="EAFF6A"/>
                </a:solidFill>
                <a:latin typeface="DM Sans"/>
                <a:ea typeface="DM Sans"/>
                <a:cs typeface="DM Sans"/>
                <a:sym typeface="DM Sans"/>
              </a:rPr>
              <a:t>Check</a:t>
            </a:r>
            <a:endParaRPr b="1" sz="4000">
              <a:solidFill>
                <a:srgbClr val="EAFF6A"/>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rgbClr val="EAFF6A"/>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rgbClr val="EAFF6A"/>
              </a:solidFill>
              <a:latin typeface="DM Sans"/>
              <a:ea typeface="DM Sans"/>
              <a:cs typeface="DM Sans"/>
              <a:sym typeface="DM Sans"/>
            </a:endParaRPr>
          </a:p>
        </p:txBody>
      </p:sp>
      <p:sp>
        <p:nvSpPr>
          <p:cNvPr id="1233" name="Google Shape;1233;p164"/>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65"/>
          <p:cNvSpPr txBox="1"/>
          <p:nvPr/>
        </p:nvSpPr>
        <p:spPr>
          <a:xfrm>
            <a:off x="683425" y="1530300"/>
            <a:ext cx="3663600" cy="26889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Helvetica Neue Light"/>
              <a:buChar char="✓"/>
            </a:pPr>
            <a:r>
              <a:rPr lang="es-419" sz="1350">
                <a:solidFill>
                  <a:schemeClr val="dk1"/>
                </a:solidFill>
                <a:latin typeface="DM Sans"/>
                <a:ea typeface="DM Sans"/>
                <a:cs typeface="DM Sans"/>
                <a:sym typeface="DM Sans"/>
              </a:rPr>
              <a:t>Son el análogo de los tipos de datos Booleanos o lógicos.</a:t>
            </a:r>
            <a:endParaRPr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Helvetica Neue Light"/>
              <a:buChar char="✓"/>
            </a:pPr>
            <a:r>
              <a:rPr lang="es-419" sz="1350">
                <a:solidFill>
                  <a:schemeClr val="dk1"/>
                </a:solidFill>
                <a:latin typeface="DM Sans"/>
                <a:ea typeface="DM Sans"/>
                <a:cs typeface="DM Sans"/>
                <a:sym typeface="DM Sans"/>
              </a:rPr>
              <a:t>Tienen como valores posibles verdadero (True) y falso (False) y puede utilizarse para operaciones particulares.</a:t>
            </a:r>
            <a:endParaRPr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Helvetica Neue Light"/>
              <a:buChar char="✓"/>
            </a:pPr>
            <a:r>
              <a:rPr lang="es-419" sz="1350">
                <a:solidFill>
                  <a:schemeClr val="dk1"/>
                </a:solidFill>
                <a:latin typeface="DM Sans"/>
                <a:ea typeface="DM Sans"/>
                <a:cs typeface="DM Sans"/>
                <a:sym typeface="DM Sans"/>
              </a:rPr>
              <a:t>A los efectos del análisis estadístico, siguen siendo una variable categórica.</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239" name="Google Shape;1239;p165"/>
          <p:cNvSpPr txBox="1"/>
          <p:nvPr/>
        </p:nvSpPr>
        <p:spPr>
          <a:xfrm>
            <a:off x="725225" y="774100"/>
            <a:ext cx="7594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Variables lógicas</a:t>
            </a:r>
            <a:endParaRPr b="1" sz="4000">
              <a:solidFill>
                <a:schemeClr val="dk1"/>
              </a:solidFill>
              <a:latin typeface="DM Sans"/>
              <a:ea typeface="DM Sans"/>
              <a:cs typeface="DM Sans"/>
              <a:sym typeface="DM Sans"/>
            </a:endParaRPr>
          </a:p>
        </p:txBody>
      </p:sp>
      <p:pic>
        <p:nvPicPr>
          <p:cNvPr id="1240" name="Google Shape;1240;p165"/>
          <p:cNvPicPr preferRelativeResize="0"/>
          <p:nvPr/>
        </p:nvPicPr>
        <p:blipFill>
          <a:blip r:embed="rId3">
            <a:alphaModFix/>
          </a:blip>
          <a:stretch>
            <a:fillRect/>
          </a:stretch>
        </p:blipFill>
        <p:spPr>
          <a:xfrm>
            <a:off x="4741550" y="1763200"/>
            <a:ext cx="3846799" cy="18590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66"/>
          <p:cNvSpPr txBox="1"/>
          <p:nvPr/>
        </p:nvSpPr>
        <p:spPr>
          <a:xfrm>
            <a:off x="666700" y="2032100"/>
            <a:ext cx="3663600" cy="26889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Pueden ser numéricas o de texto, pero no tienen sentido ni para sumarse, restarse o promediarse ni para contarse.</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Clr>
                <a:schemeClr val="dk1"/>
              </a:buClr>
              <a:buSzPts val="1100"/>
              <a:buFont typeface="Arial"/>
              <a:buNone/>
            </a:pPr>
            <a:r>
              <a:rPr b="1" lang="es-419" sz="1350">
                <a:solidFill>
                  <a:schemeClr val="dk1"/>
                </a:solidFill>
                <a:highlight>
                  <a:srgbClr val="EAFF6A"/>
                </a:highlight>
                <a:latin typeface="DM Sans"/>
                <a:ea typeface="DM Sans"/>
                <a:cs typeface="DM Sans"/>
                <a:sym typeface="DM Sans"/>
              </a:rPr>
              <a:t>Ejemplos típicos:</a:t>
            </a:r>
            <a:r>
              <a:rPr lang="es-419" sz="1350">
                <a:solidFill>
                  <a:schemeClr val="dk1"/>
                </a:solidFill>
                <a:latin typeface="DM Sans"/>
                <a:ea typeface="DM Sans"/>
                <a:cs typeface="DM Sans"/>
                <a:sym typeface="DM Sans"/>
              </a:rPr>
              <a:t> los números de documento, identificación personal o fiscal, los números de serie de producto, entre otros.</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246" name="Google Shape;1246;p166"/>
          <p:cNvSpPr txBox="1"/>
          <p:nvPr/>
        </p:nvSpPr>
        <p:spPr>
          <a:xfrm>
            <a:off x="725225" y="774100"/>
            <a:ext cx="7594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Variables de alta cardinalidad y metadatos</a:t>
            </a:r>
            <a:endParaRPr b="1" sz="4000">
              <a:solidFill>
                <a:schemeClr val="dk1"/>
              </a:solidFill>
              <a:latin typeface="DM Sans"/>
              <a:ea typeface="DM Sans"/>
              <a:cs typeface="DM Sans"/>
              <a:sym typeface="DM Sans"/>
            </a:endParaRPr>
          </a:p>
        </p:txBody>
      </p:sp>
      <p:pic>
        <p:nvPicPr>
          <p:cNvPr id="1247" name="Google Shape;1247;p166"/>
          <p:cNvPicPr preferRelativeResize="0"/>
          <p:nvPr/>
        </p:nvPicPr>
        <p:blipFill>
          <a:blip r:embed="rId3">
            <a:alphaModFix/>
          </a:blip>
          <a:stretch>
            <a:fillRect/>
          </a:stretch>
        </p:blipFill>
        <p:spPr>
          <a:xfrm>
            <a:off x="5052000" y="1969500"/>
            <a:ext cx="2329325" cy="232932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67"/>
          <p:cNvSpPr txBox="1"/>
          <p:nvPr/>
        </p:nvSpPr>
        <p:spPr>
          <a:xfrm>
            <a:off x="666700" y="2032100"/>
            <a:ext cx="3663600" cy="32952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Más que categorizar o cuantificar una porción de todo el conocimiento que tenemos acerca de un elemento, los identifican de alguna manera.</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Clr>
                <a:schemeClr val="dk1"/>
              </a:buClr>
              <a:buSzPts val="1100"/>
              <a:buFont typeface="Arial"/>
              <a:buNone/>
            </a:pPr>
            <a:r>
              <a:rPr lang="es-419" sz="1350">
                <a:solidFill>
                  <a:schemeClr val="dk1"/>
                </a:solidFill>
                <a:latin typeface="DM Sans"/>
                <a:ea typeface="DM Sans"/>
                <a:cs typeface="DM Sans"/>
                <a:sym typeface="DM Sans"/>
              </a:rPr>
              <a:t>Ayudan a localizar a un elemento, indispensable para su almacenamiento y manipulación en BBDD, pero no tienen utilidad práctica a fines estadísticos.</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253" name="Google Shape;1253;p167"/>
          <p:cNvSpPr txBox="1"/>
          <p:nvPr/>
        </p:nvSpPr>
        <p:spPr>
          <a:xfrm>
            <a:off x="725225" y="774100"/>
            <a:ext cx="7594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Variables de alta cardinalidad y metadatos</a:t>
            </a:r>
            <a:endParaRPr b="1" sz="4000">
              <a:solidFill>
                <a:schemeClr val="dk1"/>
              </a:solidFill>
              <a:latin typeface="DM Sans"/>
              <a:ea typeface="DM Sans"/>
              <a:cs typeface="DM Sans"/>
              <a:sym typeface="DM Sans"/>
            </a:endParaRPr>
          </a:p>
        </p:txBody>
      </p:sp>
      <p:sp>
        <p:nvSpPr>
          <p:cNvPr id="1254" name="Google Shape;1254;p167"/>
          <p:cNvSpPr txBox="1"/>
          <p:nvPr/>
        </p:nvSpPr>
        <p:spPr>
          <a:xfrm>
            <a:off x="4733700" y="2074125"/>
            <a:ext cx="3000000" cy="1109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es-419" sz="1350">
                <a:solidFill>
                  <a:schemeClr val="dk1"/>
                </a:solidFill>
                <a:latin typeface="DM Sans"/>
                <a:ea typeface="DM Sans"/>
                <a:cs typeface="DM Sans"/>
                <a:sym typeface="DM Sans"/>
              </a:rPr>
              <a:t>Cuando la variable cumple la función de describir o brindar información acerca del dato en cuestión, es un metadato.</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68"/>
          <p:cNvSpPr txBox="1"/>
          <p:nvPr/>
        </p:nvSpPr>
        <p:spPr>
          <a:xfrm>
            <a:off x="666700" y="2032100"/>
            <a:ext cx="3814200" cy="32778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A partir de su cardinalidad: medida de cuántos datos distintos existen para una variable.</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Los lenguajes de programación calculan la cardinalidad de la variable en relación a la cantidad de elementos.</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Si la cardinalidad de una variable es cercana a la cantidad de elementos, entonces es posible que la variable sea un metadato.</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260" name="Google Shape;1260;p168"/>
          <p:cNvSpPr txBox="1"/>
          <p:nvPr/>
        </p:nvSpPr>
        <p:spPr>
          <a:xfrm>
            <a:off x="725225" y="774100"/>
            <a:ext cx="7594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¿Cómo identificar metadatos?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1261" name="Google Shape;1261;p168"/>
          <p:cNvPicPr preferRelativeResize="0"/>
          <p:nvPr/>
        </p:nvPicPr>
        <p:blipFill>
          <a:blip r:embed="rId3">
            <a:alphaModFix/>
          </a:blip>
          <a:stretch>
            <a:fillRect/>
          </a:stretch>
        </p:blipFill>
        <p:spPr>
          <a:xfrm>
            <a:off x="5471725" y="2102525"/>
            <a:ext cx="1905000" cy="19050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69"/>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419"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1267" name="Google Shape;1267;p169"/>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70"/>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Medidas de </a:t>
            </a:r>
            <a:r>
              <a:rPr b="1" lang="es-419" sz="4000">
                <a:solidFill>
                  <a:srgbClr val="EA90FF"/>
                </a:solidFill>
                <a:latin typeface="DM Sans"/>
                <a:ea typeface="DM Sans"/>
                <a:cs typeface="DM Sans"/>
                <a:sym typeface="DM Sans"/>
              </a:rPr>
              <a:t>resumen</a:t>
            </a:r>
            <a:endParaRPr b="1" sz="4000">
              <a:solidFill>
                <a:srgbClr val="EA90FF"/>
              </a:solidFill>
              <a:latin typeface="DM Sans"/>
              <a:ea typeface="DM Sans"/>
              <a:cs typeface="DM Sans"/>
              <a:sym typeface="DM Sans"/>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71"/>
          <p:cNvSpPr txBox="1"/>
          <p:nvPr/>
        </p:nvSpPr>
        <p:spPr>
          <a:xfrm>
            <a:off x="666700" y="2032100"/>
            <a:ext cx="3814200" cy="32778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A partir de su cardinalidad: medida de cuántos datos distintos existen para una variable.</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Los lenguajes de programación calculan la cardinalidad de la variable en relación a la cantidad de elementos.</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Si la cardinalidad de una variable es cercana a la cantidad de elementos, entonces es posible que la variable sea un metadato.</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278" name="Google Shape;1278;p171"/>
          <p:cNvSpPr txBox="1"/>
          <p:nvPr/>
        </p:nvSpPr>
        <p:spPr>
          <a:xfrm>
            <a:off x="725225" y="774100"/>
            <a:ext cx="7594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¿Cómo identificar metadatos?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1279" name="Google Shape;1279;p171"/>
          <p:cNvPicPr preferRelativeResize="0"/>
          <p:nvPr/>
        </p:nvPicPr>
        <p:blipFill>
          <a:blip r:embed="rId3">
            <a:alphaModFix/>
          </a:blip>
          <a:stretch>
            <a:fillRect/>
          </a:stretch>
        </p:blipFill>
        <p:spPr>
          <a:xfrm>
            <a:off x="5471725" y="2102525"/>
            <a:ext cx="1905000" cy="19050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72"/>
          <p:cNvSpPr txBox="1"/>
          <p:nvPr/>
        </p:nvSpPr>
        <p:spPr>
          <a:xfrm>
            <a:off x="666700" y="2032100"/>
            <a:ext cx="3814200" cy="3167100"/>
          </a:xfrm>
          <a:prstGeom prst="rect">
            <a:avLst/>
          </a:prstGeom>
          <a:noFill/>
          <a:ln>
            <a:noFill/>
          </a:ln>
        </p:spPr>
        <p:txBody>
          <a:bodyPr anchorCtr="0" anchor="ctr"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Nos toca echar un vistazo a las variables para poder interpretar las características del conjunto de datos y así obtener conclusiones preliminares.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Pueden servir para la toma de decisiones en cuanto a qué algoritmos aplicar o qué consideraciones tomar con respecto a los datos.</a:t>
            </a:r>
            <a:endParaRPr sz="1350">
              <a:solidFill>
                <a:schemeClr val="dk1"/>
              </a:solidFill>
              <a:latin typeface="DM Sans"/>
              <a:ea typeface="DM Sans"/>
              <a:cs typeface="DM Sans"/>
              <a:sym typeface="DM Sans"/>
            </a:endParaRPr>
          </a:p>
          <a:p>
            <a:pPr indent="0" lvl="0" marL="91440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285" name="Google Shape;1285;p172"/>
          <p:cNvSpPr txBox="1"/>
          <p:nvPr/>
        </p:nvSpPr>
        <p:spPr>
          <a:xfrm>
            <a:off x="725225" y="774100"/>
            <a:ext cx="7594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Algunas observaciones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7"/>
          <p:cNvSpPr txBox="1"/>
          <p:nvPr/>
        </p:nvSpPr>
        <p:spPr>
          <a:xfrm>
            <a:off x="4952206" y="2547703"/>
            <a:ext cx="1685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sp>
        <p:nvSpPr>
          <p:cNvPr id="253" name="Google Shape;253;p4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Funciones Axes-Level</a:t>
            </a:r>
            <a:endParaRPr b="1" i="0" sz="3500" u="none" cap="none" strike="noStrike">
              <a:solidFill>
                <a:schemeClr val="lt1"/>
              </a:solidFill>
              <a:latin typeface="DM Sans"/>
              <a:ea typeface="DM Sans"/>
              <a:cs typeface="DM Sans"/>
              <a:sym typeface="DM Sans"/>
            </a:endParaRPr>
          </a:p>
        </p:txBody>
      </p:sp>
      <p:sp>
        <p:nvSpPr>
          <p:cNvPr id="254" name="Google Shape;254;p47"/>
          <p:cNvSpPr txBox="1"/>
          <p:nvPr/>
        </p:nvSpPr>
        <p:spPr>
          <a:xfrm>
            <a:off x="917700" y="2037900"/>
            <a:ext cx="21663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En cada módulo hay una función </a:t>
            </a:r>
            <a:r>
              <a:rPr b="1" i="0" lang="es-419" sz="1350" u="none" cap="none" strike="noStrike">
                <a:solidFill>
                  <a:schemeClr val="dk1"/>
                </a:solidFill>
                <a:latin typeface="DM Sans"/>
                <a:ea typeface="DM Sans"/>
                <a:cs typeface="DM Sans"/>
                <a:sym typeface="DM Sans"/>
              </a:rPr>
              <a:t>Figure-level</a:t>
            </a:r>
            <a:r>
              <a:rPr b="0" i="0" lang="es-419" sz="1350" u="none" cap="none" strike="noStrike">
                <a:solidFill>
                  <a:schemeClr val="dk1"/>
                </a:solidFill>
                <a:latin typeface="DM Sans"/>
                <a:ea typeface="DM Sans"/>
                <a:cs typeface="DM Sans"/>
                <a:sym typeface="DM Sans"/>
              </a:rPr>
              <a:t> que ofrece una interfaz para sus diversas funciones </a:t>
            </a:r>
            <a:r>
              <a:rPr b="1" i="0" lang="es-419" sz="1350" u="none" cap="none" strike="noStrike">
                <a:solidFill>
                  <a:schemeClr val="dk1"/>
                </a:solidFill>
                <a:latin typeface="DM Sans"/>
                <a:ea typeface="DM Sans"/>
                <a:cs typeface="DM Sans"/>
                <a:sym typeface="DM Sans"/>
              </a:rPr>
              <a:t>Axes-level </a:t>
            </a:r>
            <a:r>
              <a:rPr b="0" i="0" lang="es-419" sz="1350" u="none" cap="none" strike="noStrike">
                <a:solidFill>
                  <a:schemeClr val="dk1"/>
                </a:solidFill>
                <a:latin typeface="DM Sans"/>
                <a:ea typeface="DM Sans"/>
                <a:cs typeface="DM Sans"/>
                <a:sym typeface="DM Sans"/>
              </a:rPr>
              <a:t>(e.g </a:t>
            </a:r>
            <a:r>
              <a:rPr b="1" i="0" lang="es-419" sz="1350" u="none" cap="none" strike="noStrike">
                <a:solidFill>
                  <a:schemeClr val="dk1"/>
                </a:solidFill>
                <a:latin typeface="DM Sans"/>
                <a:ea typeface="DM Sans"/>
                <a:cs typeface="DM Sans"/>
                <a:sym typeface="DM Sans"/>
              </a:rPr>
              <a:t>distplot()</a:t>
            </a:r>
            <a:r>
              <a:rPr b="0" i="0" lang="es-419" sz="1350" u="none" cap="none" strike="noStrike">
                <a:solidFill>
                  <a:schemeClr val="dk1"/>
                </a:solidFill>
                <a:latin typeface="DM Sans"/>
                <a:ea typeface="DM Sans"/>
                <a:cs typeface="DM Sans"/>
                <a:sym typeface="DM Sans"/>
              </a:rPr>
              <a:t> es una función </a:t>
            </a:r>
            <a:r>
              <a:rPr b="1" i="0" lang="es-419" sz="1350" u="none" cap="none" strike="noStrike">
                <a:solidFill>
                  <a:schemeClr val="dk1"/>
                </a:solidFill>
                <a:latin typeface="DM Sans"/>
                <a:ea typeface="DM Sans"/>
                <a:cs typeface="DM Sans"/>
                <a:sym typeface="DM Sans"/>
              </a:rPr>
              <a:t>Figure-level</a:t>
            </a:r>
            <a:r>
              <a:rPr b="0" i="0" lang="es-419"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255" name="Google Shape;255;p47"/>
          <p:cNvSpPr txBox="1"/>
          <p:nvPr/>
        </p:nvSpPr>
        <p:spPr>
          <a:xfrm>
            <a:off x="917700" y="1471400"/>
            <a:ext cx="216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DM Sans"/>
              <a:ea typeface="DM Sans"/>
              <a:cs typeface="DM Sans"/>
              <a:sym typeface="DM Sans"/>
            </a:endParaRPr>
          </a:p>
        </p:txBody>
      </p:sp>
      <p:pic>
        <p:nvPicPr>
          <p:cNvPr id="256" name="Google Shape;256;p47"/>
          <p:cNvPicPr preferRelativeResize="0"/>
          <p:nvPr/>
        </p:nvPicPr>
        <p:blipFill rotWithShape="1">
          <a:blip r:embed="rId3">
            <a:alphaModFix/>
          </a:blip>
          <a:srcRect b="0" l="0" r="0" t="0"/>
          <a:stretch/>
        </p:blipFill>
        <p:spPr>
          <a:xfrm>
            <a:off x="3646688" y="1417525"/>
            <a:ext cx="4296125" cy="28075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73"/>
          <p:cNvSpPr txBox="1"/>
          <p:nvPr/>
        </p:nvSpPr>
        <p:spPr>
          <a:xfrm>
            <a:off x="666700" y="2032100"/>
            <a:ext cx="3814200" cy="24501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Calcular el promedio para entender cuál es el salario más representativo para la población es una mala elección, ya que sería el equivalente a medir el promedio de las alturas de una salita de niños de jardín…</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Clr>
                <a:schemeClr val="dk1"/>
              </a:buClr>
              <a:buSzPts val="1100"/>
              <a:buFont typeface="Arial"/>
              <a:buNone/>
            </a:pPr>
            <a:r>
              <a:rPr lang="es-419" sz="1350">
                <a:solidFill>
                  <a:schemeClr val="dk1"/>
                </a:solidFill>
                <a:latin typeface="DM Sans"/>
                <a:ea typeface="DM Sans"/>
                <a:cs typeface="DM Sans"/>
                <a:sym typeface="DM Sans"/>
              </a:rPr>
              <a:t>¡junto con algunos jugadores de básquet!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291" name="Google Shape;1291;p173"/>
          <p:cNvSpPr txBox="1"/>
          <p:nvPr/>
        </p:nvSpPr>
        <p:spPr>
          <a:xfrm>
            <a:off x="725225" y="774100"/>
            <a:ext cx="7594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Algunas observaciones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1292" name="Google Shape;1292;p173"/>
          <p:cNvPicPr preferRelativeResize="0"/>
          <p:nvPr/>
        </p:nvPicPr>
        <p:blipFill>
          <a:blip r:embed="rId3">
            <a:alphaModFix/>
          </a:blip>
          <a:stretch>
            <a:fillRect/>
          </a:stretch>
        </p:blipFill>
        <p:spPr>
          <a:xfrm>
            <a:off x="4881050" y="1563325"/>
            <a:ext cx="3562350" cy="27432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74"/>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Medidas de resumen para variables cuantitativas</a:t>
            </a:r>
            <a:endParaRPr b="1" sz="4000">
              <a:solidFill>
                <a:schemeClr val="dk1"/>
              </a:solidFill>
              <a:latin typeface="DM Sans"/>
              <a:ea typeface="DM Sans"/>
              <a:cs typeface="DM Sans"/>
              <a:sym typeface="DM Sans"/>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75"/>
          <p:cNvSpPr txBox="1"/>
          <p:nvPr/>
        </p:nvSpPr>
        <p:spPr>
          <a:xfrm>
            <a:off x="666700" y="2032100"/>
            <a:ext cx="4065000" cy="31845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La suma de todos los valores dividida entre la cantidad de datos.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rPr lang="es-419" sz="1350">
                <a:solidFill>
                  <a:schemeClr val="dk1"/>
                </a:solidFill>
                <a:latin typeface="DM Sans"/>
                <a:ea typeface="DM Sans"/>
                <a:cs typeface="DM Sans"/>
                <a:sym typeface="DM Sans"/>
              </a:rPr>
              <a:t>En fórmula 👉</a:t>
            </a:r>
            <a:endParaRPr sz="1350">
              <a:solidFill>
                <a:schemeClr val="dk1"/>
              </a:solidFill>
              <a:latin typeface="DM Sans"/>
              <a:ea typeface="DM Sans"/>
              <a:cs typeface="DM Sans"/>
              <a:sym typeface="DM Sans"/>
            </a:endParaRPr>
          </a:p>
          <a:p>
            <a:pPr indent="0" lvl="0" marL="91440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El número n representa la cantidad de valores. El número i representa un índice que va desde 1 hasta n. El promedio se representa con </a:t>
            </a:r>
            <a:endParaRPr sz="1350">
              <a:solidFill>
                <a:schemeClr val="dk1"/>
              </a:solidFill>
              <a:latin typeface="DM Sans"/>
              <a:ea typeface="DM Sans"/>
              <a:cs typeface="DM Sans"/>
              <a:sym typeface="DM Sans"/>
            </a:endParaRPr>
          </a:p>
          <a:p>
            <a:pPr indent="0" lvl="0" marL="91440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303" name="Google Shape;1303;p175"/>
          <p:cNvSpPr txBox="1"/>
          <p:nvPr/>
        </p:nvSpPr>
        <p:spPr>
          <a:xfrm>
            <a:off x="725225" y="774100"/>
            <a:ext cx="7594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Media o promedio</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1304" name="Google Shape;1304;p175"/>
          <p:cNvPicPr preferRelativeResize="0"/>
          <p:nvPr/>
        </p:nvPicPr>
        <p:blipFill>
          <a:blip r:embed="rId3">
            <a:alphaModFix/>
          </a:blip>
          <a:stretch>
            <a:fillRect/>
          </a:stretch>
        </p:blipFill>
        <p:spPr>
          <a:xfrm>
            <a:off x="5660725" y="2100925"/>
            <a:ext cx="2512950" cy="1880050"/>
          </a:xfrm>
          <a:prstGeom prst="rect">
            <a:avLst/>
          </a:prstGeom>
          <a:noFill/>
          <a:ln>
            <a:noFill/>
          </a:ln>
        </p:spPr>
      </p:pic>
      <p:pic>
        <p:nvPicPr>
          <p:cNvPr id="1305" name="Google Shape;1305;p175"/>
          <p:cNvPicPr preferRelativeResize="0"/>
          <p:nvPr/>
        </p:nvPicPr>
        <p:blipFill>
          <a:blip r:embed="rId4">
            <a:alphaModFix/>
          </a:blip>
          <a:stretch>
            <a:fillRect/>
          </a:stretch>
        </p:blipFill>
        <p:spPr>
          <a:xfrm>
            <a:off x="2082624" y="2683025"/>
            <a:ext cx="1113363" cy="646300"/>
          </a:xfrm>
          <a:prstGeom prst="rect">
            <a:avLst/>
          </a:prstGeom>
          <a:noFill/>
          <a:ln>
            <a:noFill/>
          </a:ln>
        </p:spPr>
      </p:pic>
      <p:pic>
        <p:nvPicPr>
          <p:cNvPr id="1306" name="Google Shape;1306;p175"/>
          <p:cNvPicPr preferRelativeResize="0"/>
          <p:nvPr/>
        </p:nvPicPr>
        <p:blipFill>
          <a:blip r:embed="rId5">
            <a:alphaModFix/>
          </a:blip>
          <a:stretch>
            <a:fillRect/>
          </a:stretch>
        </p:blipFill>
        <p:spPr>
          <a:xfrm>
            <a:off x="2277825" y="3941975"/>
            <a:ext cx="646300" cy="6463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76"/>
          <p:cNvSpPr txBox="1"/>
          <p:nvPr/>
        </p:nvSpPr>
        <p:spPr>
          <a:xfrm>
            <a:off x="683425" y="1446650"/>
            <a:ext cx="3245400" cy="20829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El promedio de las alturas de los niños de la salita de jardín es de 100 centímetros vs. promedio de las alturas de los jugadores de basquetbol es de 195 centímetros.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312" name="Google Shape;1312;p176"/>
          <p:cNvSpPr txBox="1"/>
          <p:nvPr/>
        </p:nvSpPr>
        <p:spPr>
          <a:xfrm>
            <a:off x="725225" y="774100"/>
            <a:ext cx="7594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1313" name="Google Shape;1313;p176"/>
          <p:cNvPicPr preferRelativeResize="0"/>
          <p:nvPr/>
        </p:nvPicPr>
        <p:blipFill>
          <a:blip r:embed="rId3">
            <a:alphaModFix/>
          </a:blip>
          <a:stretch>
            <a:fillRect/>
          </a:stretch>
        </p:blipFill>
        <p:spPr>
          <a:xfrm>
            <a:off x="1097125" y="2918990"/>
            <a:ext cx="6949750" cy="1743210"/>
          </a:xfrm>
          <a:prstGeom prst="rect">
            <a:avLst/>
          </a:prstGeom>
          <a:noFill/>
          <a:ln cap="flat" cmpd="sng" w="19050">
            <a:solidFill>
              <a:srgbClr val="666666"/>
            </a:solidFill>
            <a:prstDash val="solid"/>
            <a:round/>
            <a:headEnd len="sm" w="sm" type="none"/>
            <a:tailEnd len="sm" w="sm" type="none"/>
          </a:ln>
        </p:spPr>
      </p:pic>
      <p:sp>
        <p:nvSpPr>
          <p:cNvPr id="1314" name="Google Shape;1314;p176"/>
          <p:cNvSpPr txBox="1"/>
          <p:nvPr/>
        </p:nvSpPr>
        <p:spPr>
          <a:xfrm>
            <a:off x="4491150" y="1446650"/>
            <a:ext cx="30000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s-419" sz="1350">
                <a:solidFill>
                  <a:schemeClr val="dk1"/>
                </a:solidFill>
                <a:latin typeface="DM Sans"/>
                <a:ea typeface="DM Sans"/>
                <a:cs typeface="DM Sans"/>
                <a:sym typeface="DM Sans"/>
              </a:rPr>
              <a:t>Con esto, podemos decir que en general las posiciones de los datos para los dos grupos son distintas entre sí.</a:t>
            </a:r>
            <a:endParaRPr sz="1350">
              <a:solidFill>
                <a:schemeClr val="dk1"/>
              </a:solidFill>
              <a:latin typeface="DM Sans"/>
              <a:ea typeface="DM Sans"/>
              <a:cs typeface="DM Sans"/>
              <a:sym typeface="DM Sans"/>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77"/>
          <p:cNvSpPr txBox="1"/>
          <p:nvPr/>
        </p:nvSpPr>
        <p:spPr>
          <a:xfrm>
            <a:off x="975538" y="1648525"/>
            <a:ext cx="3245400" cy="2928000"/>
          </a:xfrm>
          <a:prstGeom prst="rect">
            <a:avLst/>
          </a:prstGeom>
          <a:noFill/>
          <a:ln>
            <a:noFill/>
          </a:ln>
        </p:spPr>
        <p:txBody>
          <a:bodyPr anchorCtr="0" anchor="ctr"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Ordenar los datos de menor a mayor. Si hay valores repetidos, simplemente ponerlos la cantidad de veces que aparezcan. </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Con los datos ordenados, ahora los contamos: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320" name="Google Shape;1320;p177"/>
          <p:cNvSpPr txBox="1"/>
          <p:nvPr/>
        </p:nvSpPr>
        <p:spPr>
          <a:xfrm>
            <a:off x="725225" y="774100"/>
            <a:ext cx="75945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Mediana y cuartiles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1321" name="Google Shape;1321;p177"/>
          <p:cNvSpPr txBox="1"/>
          <p:nvPr/>
        </p:nvSpPr>
        <p:spPr>
          <a:xfrm>
            <a:off x="4783263" y="1648525"/>
            <a:ext cx="3385200" cy="30387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Si la cantidad de datos es impar, busquemos el valor que está exactamente en la mitad de los datos. Esa es la mediana.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Si la cantidad de datos es par, habrá dos valores en el centro de los datos. Calculemos el promedio de estos dos valores. Esta será la mediana.</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78"/>
          <p:cNvSpPr txBox="1"/>
          <p:nvPr/>
        </p:nvSpPr>
        <p:spPr>
          <a:xfrm>
            <a:off x="683425" y="1499325"/>
            <a:ext cx="3705600" cy="35343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Entonces :</a:t>
            </a:r>
            <a:endParaRPr sz="1350">
              <a:solidFill>
                <a:schemeClr val="dk1"/>
              </a:solidFill>
              <a:latin typeface="DM Sans"/>
              <a:ea typeface="DM Sans"/>
              <a:cs typeface="DM Sans"/>
              <a:sym typeface="DM Sans"/>
            </a:endParaRPr>
          </a:p>
          <a:p>
            <a:pPr indent="-314325" lvl="0" marL="914400" rtl="0" algn="l">
              <a:lnSpc>
                <a:spcPct val="115000"/>
              </a:lnSpc>
              <a:spcBef>
                <a:spcPts val="100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50% de los datos tiene valores &lt; a la mediana</a:t>
            </a:r>
            <a:endParaRPr sz="1350">
              <a:solidFill>
                <a:schemeClr val="dk1"/>
              </a:solidFill>
              <a:latin typeface="DM Sans"/>
              <a:ea typeface="DM Sans"/>
              <a:cs typeface="DM Sans"/>
              <a:sym typeface="DM Sans"/>
            </a:endParaRPr>
          </a:p>
          <a:p>
            <a:pPr indent="-314325" lvl="0" marL="9144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50% restante de los datos tiene valores &gt; a la mediana</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350">
                <a:solidFill>
                  <a:schemeClr val="dk1"/>
                </a:solidFill>
                <a:latin typeface="DM Sans"/>
                <a:ea typeface="DM Sans"/>
                <a:cs typeface="DM Sans"/>
                <a:sym typeface="DM Sans"/>
              </a:rPr>
              <a:t>Los valores que llegan: </a:t>
            </a:r>
            <a:endParaRPr sz="1350">
              <a:solidFill>
                <a:schemeClr val="dk1"/>
              </a:solidFill>
              <a:latin typeface="DM Sans"/>
              <a:ea typeface="DM Sans"/>
              <a:cs typeface="DM Sans"/>
              <a:sym typeface="DM Sans"/>
            </a:endParaRPr>
          </a:p>
          <a:p>
            <a:pPr indent="-314325" lvl="0" marL="914400" marR="0" rtl="0" algn="l">
              <a:lnSpc>
                <a:spcPct val="115000"/>
              </a:lnSpc>
              <a:spcBef>
                <a:spcPts val="100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al 25% = primer cuartil</a:t>
            </a:r>
            <a:endParaRPr sz="1350">
              <a:solidFill>
                <a:schemeClr val="dk1"/>
              </a:solidFill>
              <a:latin typeface="DM Sans"/>
              <a:ea typeface="DM Sans"/>
              <a:cs typeface="DM Sans"/>
              <a:sym typeface="DM Sans"/>
            </a:endParaRPr>
          </a:p>
          <a:p>
            <a:pPr indent="-314325" lvl="0" marL="914400" marR="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al 75% = tercer cuartil</a:t>
            </a:r>
            <a:endParaRPr sz="1350">
              <a:solidFill>
                <a:schemeClr val="dk1"/>
              </a:solidFill>
              <a:latin typeface="DM Sans"/>
              <a:ea typeface="DM Sans"/>
              <a:cs typeface="DM Sans"/>
              <a:sym typeface="DM Sans"/>
            </a:endParaRPr>
          </a:p>
          <a:p>
            <a:pPr indent="-314325" lvl="0" marL="914400" marR="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la mediana es equivalente a las dos cuartas partes de los datos = segundo cuartil</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327" name="Google Shape;1327;p178"/>
          <p:cNvSpPr txBox="1"/>
          <p:nvPr/>
        </p:nvSpPr>
        <p:spPr>
          <a:xfrm>
            <a:off x="725225" y="774100"/>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Mediana y cuartiles</a:t>
            </a:r>
            <a:endParaRPr b="1" sz="4000">
              <a:solidFill>
                <a:schemeClr val="dk1"/>
              </a:solidFill>
              <a:latin typeface="DM Sans"/>
              <a:ea typeface="DM Sans"/>
              <a:cs typeface="DM Sans"/>
              <a:sym typeface="DM Sans"/>
            </a:endParaRPr>
          </a:p>
        </p:txBody>
      </p:sp>
      <p:sp>
        <p:nvSpPr>
          <p:cNvPr id="1328" name="Google Shape;1328;p178"/>
          <p:cNvSpPr txBox="1"/>
          <p:nvPr/>
        </p:nvSpPr>
        <p:spPr>
          <a:xfrm>
            <a:off x="4857625" y="1499325"/>
            <a:ext cx="3579600" cy="136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La mediana es más comprensible cuando hablamos de salarios.</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pic>
        <p:nvPicPr>
          <p:cNvPr id="1333" name="Google Shape;1333;p179"/>
          <p:cNvPicPr preferRelativeResize="0"/>
          <p:nvPr/>
        </p:nvPicPr>
        <p:blipFill>
          <a:blip r:embed="rId3">
            <a:alphaModFix/>
          </a:blip>
          <a:stretch>
            <a:fillRect/>
          </a:stretch>
        </p:blipFill>
        <p:spPr>
          <a:xfrm>
            <a:off x="1442288" y="3069000"/>
            <a:ext cx="6259424" cy="1552875"/>
          </a:xfrm>
          <a:prstGeom prst="rect">
            <a:avLst/>
          </a:prstGeom>
          <a:noFill/>
          <a:ln cap="flat" cmpd="sng" w="19050">
            <a:solidFill>
              <a:srgbClr val="666666"/>
            </a:solidFill>
            <a:prstDash val="solid"/>
            <a:round/>
            <a:headEnd len="sm" w="sm" type="none"/>
            <a:tailEnd len="sm" w="sm" type="none"/>
          </a:ln>
        </p:spPr>
      </p:pic>
      <p:sp>
        <p:nvSpPr>
          <p:cNvPr id="1334" name="Google Shape;1334;p179"/>
          <p:cNvSpPr txBox="1"/>
          <p:nvPr/>
        </p:nvSpPr>
        <p:spPr>
          <a:xfrm>
            <a:off x="716213" y="1209075"/>
            <a:ext cx="3705600" cy="8703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1000"/>
              </a:spcAft>
              <a:buNone/>
            </a:pPr>
            <a:r>
              <a:rPr lang="es-419" sz="1350">
                <a:solidFill>
                  <a:schemeClr val="dk1"/>
                </a:solidFill>
                <a:latin typeface="DM Sans"/>
                <a:ea typeface="DM Sans"/>
                <a:cs typeface="DM Sans"/>
                <a:sym typeface="DM Sans"/>
              </a:rPr>
              <a:t>A partir de su uso, un % determinado de la población gana más o menos que determinado valor. </a:t>
            </a:r>
            <a:endParaRPr sz="1350">
              <a:solidFill>
                <a:schemeClr val="dk1"/>
              </a:solidFill>
              <a:latin typeface="DM Sans"/>
              <a:ea typeface="DM Sans"/>
              <a:cs typeface="DM Sans"/>
              <a:sym typeface="DM Sans"/>
            </a:endParaRPr>
          </a:p>
        </p:txBody>
      </p:sp>
      <p:sp>
        <p:nvSpPr>
          <p:cNvPr id="1335" name="Google Shape;1335;p179"/>
          <p:cNvSpPr txBox="1"/>
          <p:nvPr/>
        </p:nvSpPr>
        <p:spPr>
          <a:xfrm>
            <a:off x="725225" y="431200"/>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1336" name="Google Shape;1336;p179"/>
          <p:cNvSpPr txBox="1"/>
          <p:nvPr/>
        </p:nvSpPr>
        <p:spPr>
          <a:xfrm>
            <a:off x="4848188" y="1209075"/>
            <a:ext cx="3579600" cy="256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Si este valor es igual, por ejemplo, a la canasta básica de consumo, entonces el porcentaje de la población que gane menos de este valor será considerada “por debajo de la línea de pobreza”, como un ejemplo de cómo se mide este indicador económico.</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80"/>
          <p:cNvSpPr txBox="1"/>
          <p:nvPr/>
        </p:nvSpPr>
        <p:spPr>
          <a:xfrm>
            <a:off x="649550" y="1677825"/>
            <a:ext cx="3705600" cy="25782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Es el valor que aparece más frecuentemente en un conjunto de datos.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350">
                <a:solidFill>
                  <a:schemeClr val="dk1"/>
                </a:solidFill>
                <a:latin typeface="DM Sans"/>
                <a:ea typeface="DM Sans"/>
                <a:cs typeface="DM Sans"/>
                <a:sym typeface="DM Sans"/>
              </a:rPr>
              <a:t>Se obtiene contando los datos y calculando cuál valor aparece más veces.</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350">
                <a:solidFill>
                  <a:schemeClr val="dk1"/>
                </a:solidFill>
                <a:latin typeface="DM Sans"/>
                <a:ea typeface="DM Sans"/>
                <a:cs typeface="DM Sans"/>
                <a:sym typeface="DM Sans"/>
              </a:rPr>
              <a:t>Puede servir tanto para variables cuantitativas como cuantitativas.</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342" name="Google Shape;1342;p180"/>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Moda</a:t>
            </a:r>
            <a:endParaRPr b="1" sz="4000">
              <a:solidFill>
                <a:schemeClr val="dk1"/>
              </a:solidFill>
              <a:latin typeface="DM Sans"/>
              <a:ea typeface="DM Sans"/>
              <a:cs typeface="DM Sans"/>
              <a:sym typeface="DM Sans"/>
            </a:endParaRPr>
          </a:p>
        </p:txBody>
      </p:sp>
      <p:pic>
        <p:nvPicPr>
          <p:cNvPr id="1343" name="Google Shape;1343;p180"/>
          <p:cNvPicPr preferRelativeResize="0"/>
          <p:nvPr/>
        </p:nvPicPr>
        <p:blipFill>
          <a:blip r:embed="rId3">
            <a:alphaModFix/>
          </a:blip>
          <a:stretch>
            <a:fillRect/>
          </a:stretch>
        </p:blipFill>
        <p:spPr>
          <a:xfrm>
            <a:off x="4627250" y="1277941"/>
            <a:ext cx="3955800" cy="3149759"/>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pic>
        <p:nvPicPr>
          <p:cNvPr id="1348" name="Google Shape;1348;p181"/>
          <p:cNvPicPr preferRelativeResize="0"/>
          <p:nvPr/>
        </p:nvPicPr>
        <p:blipFill>
          <a:blip r:embed="rId3">
            <a:alphaModFix/>
          </a:blip>
          <a:stretch>
            <a:fillRect/>
          </a:stretch>
        </p:blipFill>
        <p:spPr>
          <a:xfrm>
            <a:off x="805725" y="1996629"/>
            <a:ext cx="7532525" cy="1889375"/>
          </a:xfrm>
          <a:prstGeom prst="rect">
            <a:avLst/>
          </a:prstGeom>
          <a:noFill/>
          <a:ln cap="flat" cmpd="sng" w="19050">
            <a:solidFill>
              <a:srgbClr val="666666"/>
            </a:solidFill>
            <a:prstDash val="solid"/>
            <a:round/>
            <a:headEnd len="sm" w="sm" type="none"/>
            <a:tailEnd len="sm" w="sm" type="none"/>
          </a:ln>
        </p:spPr>
      </p:pic>
      <p:sp>
        <p:nvSpPr>
          <p:cNvPr id="1349" name="Google Shape;1349;p181"/>
          <p:cNvSpPr txBox="1"/>
          <p:nvPr/>
        </p:nvSpPr>
        <p:spPr>
          <a:xfrm>
            <a:off x="920125" y="23254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50" name="Google Shape;1350;p181"/>
          <p:cNvSpPr txBox="1"/>
          <p:nvPr/>
        </p:nvSpPr>
        <p:spPr>
          <a:xfrm>
            <a:off x="920125" y="1075200"/>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grpSp>
        <p:nvGrpSpPr>
          <p:cNvPr id="1355" name="Google Shape;1355;p182"/>
          <p:cNvGrpSpPr/>
          <p:nvPr/>
        </p:nvGrpSpPr>
        <p:grpSpPr>
          <a:xfrm>
            <a:off x="473370" y="619431"/>
            <a:ext cx="738905" cy="738905"/>
            <a:chOff x="575612" y="1950748"/>
            <a:chExt cx="431100" cy="431100"/>
          </a:xfrm>
        </p:grpSpPr>
        <p:sp>
          <p:nvSpPr>
            <p:cNvPr id="1356" name="Google Shape;1356;p182"/>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7" name="Google Shape;1357;p182"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1358" name="Google Shape;1358;p18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1359" name="Google Shape;1359;p182"/>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En un plantel de fútbol ¿cómo podrías representar que es un equipo joven?  </a:t>
            </a:r>
            <a:endParaRPr b="1" sz="2500">
              <a:solidFill>
                <a:srgbClr val="B7B7B7"/>
              </a:solidFill>
              <a:latin typeface="Helvetica Neue"/>
              <a:ea typeface="Helvetica Neue"/>
              <a:cs typeface="Helvetica Neue"/>
              <a:sym typeface="Helvetica Neue"/>
            </a:endParaRPr>
          </a:p>
        </p:txBody>
      </p:sp>
      <p:sp>
        <p:nvSpPr>
          <p:cNvPr id="1360" name="Google Shape;1360;p182"/>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500">
                <a:solidFill>
                  <a:schemeClr val="lt1"/>
                </a:solidFill>
                <a:latin typeface="DM Sans"/>
                <a:ea typeface="DM Sans"/>
                <a:cs typeface="DM Sans"/>
                <a:sym typeface="DM Sans"/>
              </a:rPr>
              <a:t>¿Verdadero o falso?</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2000">
                <a:solidFill>
                  <a:srgbClr val="83AEFB"/>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8"/>
          <p:cNvSpPr/>
          <p:nvPr/>
        </p:nvSpPr>
        <p:spPr>
          <a:xfrm>
            <a:off x="716550" y="1015575"/>
            <a:ext cx="7710900" cy="3422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Axes-level &amp; Figure-level</a:t>
            </a:r>
            <a:endParaRPr b="1" i="0" sz="3500" u="none" cap="none" strike="noStrike">
              <a:solidFill>
                <a:schemeClr val="lt1"/>
              </a:solidFill>
              <a:latin typeface="DM Sans"/>
              <a:ea typeface="DM Sans"/>
              <a:cs typeface="DM Sans"/>
              <a:sym typeface="DM Sans"/>
            </a:endParaRPr>
          </a:p>
        </p:txBody>
      </p:sp>
      <p:pic>
        <p:nvPicPr>
          <p:cNvPr id="263" name="Google Shape;263;p48"/>
          <p:cNvPicPr preferRelativeResize="0"/>
          <p:nvPr/>
        </p:nvPicPr>
        <p:blipFill rotWithShape="1">
          <a:blip r:embed="rId3">
            <a:alphaModFix/>
          </a:blip>
          <a:srcRect b="0" l="0" r="0" t="0"/>
          <a:stretch/>
        </p:blipFill>
        <p:spPr>
          <a:xfrm>
            <a:off x="884025" y="1168038"/>
            <a:ext cx="3638550" cy="2505075"/>
          </a:xfrm>
          <a:prstGeom prst="rect">
            <a:avLst/>
          </a:prstGeom>
          <a:noFill/>
          <a:ln>
            <a:noFill/>
          </a:ln>
        </p:spPr>
      </p:pic>
      <p:pic>
        <p:nvPicPr>
          <p:cNvPr id="264" name="Google Shape;264;p48"/>
          <p:cNvPicPr preferRelativeResize="0"/>
          <p:nvPr/>
        </p:nvPicPr>
        <p:blipFill rotWithShape="1">
          <a:blip r:embed="rId4">
            <a:alphaModFix/>
          </a:blip>
          <a:srcRect b="0" l="0" r="0" t="0"/>
          <a:stretch/>
        </p:blipFill>
        <p:spPr>
          <a:xfrm>
            <a:off x="4788900" y="1240788"/>
            <a:ext cx="3638550" cy="2359600"/>
          </a:xfrm>
          <a:prstGeom prst="rect">
            <a:avLst/>
          </a:prstGeom>
          <a:noFill/>
          <a:ln>
            <a:noFill/>
          </a:ln>
        </p:spPr>
      </p:pic>
      <p:sp>
        <p:nvSpPr>
          <p:cNvPr id="265" name="Google Shape;265;p48"/>
          <p:cNvSpPr txBox="1"/>
          <p:nvPr/>
        </p:nvSpPr>
        <p:spPr>
          <a:xfrm>
            <a:off x="1081200" y="3763675"/>
            <a:ext cx="3244200" cy="10044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6AA94F"/>
                </a:solidFill>
                <a:highlight>
                  <a:srgbClr val="1E1E1E"/>
                </a:highlight>
                <a:latin typeface="Courier New"/>
                <a:ea typeface="Courier New"/>
                <a:cs typeface="Courier New"/>
                <a:sym typeface="Courier New"/>
              </a:rPr>
              <a:t># Axes-level</a:t>
            </a:r>
            <a:endParaRPr b="0" i="0" sz="1050" u="none" cap="none" strike="noStrike">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sns.histplot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data=penguins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x=</a:t>
            </a:r>
            <a:r>
              <a:rPr b="0" i="0" lang="es-419" sz="1050" u="none" cap="none" strike="noStrike">
                <a:solidFill>
                  <a:srgbClr val="CE9178"/>
                </a:solidFill>
                <a:highlight>
                  <a:srgbClr val="1E1E1E"/>
                </a:highlight>
                <a:latin typeface="Courier New"/>
                <a:ea typeface="Courier New"/>
                <a:cs typeface="Courier New"/>
                <a:sym typeface="Courier New"/>
              </a:rPr>
              <a:t>"flipper_length_mm"</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hue=</a:t>
            </a:r>
            <a:r>
              <a:rPr b="0" i="0" lang="es-419" sz="1050" u="none" cap="none" strike="noStrike">
                <a:solidFill>
                  <a:srgbClr val="CE9178"/>
                </a:solidFill>
                <a:highlight>
                  <a:srgbClr val="1E1E1E"/>
                </a:highlight>
                <a:latin typeface="Courier New"/>
                <a:ea typeface="Courier New"/>
                <a:cs typeface="Courier New"/>
                <a:sym typeface="Courier New"/>
              </a:rPr>
              <a:t>"species"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multiple=</a:t>
            </a:r>
            <a:r>
              <a:rPr b="0" i="0" lang="es-419" sz="1050" u="none" cap="none" strike="noStrike">
                <a:solidFill>
                  <a:srgbClr val="CE9178"/>
                </a:solidFill>
                <a:highlight>
                  <a:srgbClr val="1E1E1E"/>
                </a:highlight>
                <a:latin typeface="Courier New"/>
                <a:ea typeface="Courier New"/>
                <a:cs typeface="Courier New"/>
                <a:sym typeface="Courier New"/>
              </a:rPr>
              <a:t>"stack"</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200" u="none" cap="none" strike="noStrike">
              <a:solidFill>
                <a:srgbClr val="FFFFFF"/>
              </a:solidFill>
              <a:highlight>
                <a:srgbClr val="000000"/>
              </a:highlight>
              <a:latin typeface="Roboto Mono"/>
              <a:ea typeface="Roboto Mono"/>
              <a:cs typeface="Roboto Mono"/>
              <a:sym typeface="Roboto Mono"/>
            </a:endParaRPr>
          </a:p>
        </p:txBody>
      </p:sp>
      <p:sp>
        <p:nvSpPr>
          <p:cNvPr id="266" name="Google Shape;266;p48"/>
          <p:cNvSpPr txBox="1"/>
          <p:nvPr/>
        </p:nvSpPr>
        <p:spPr>
          <a:xfrm>
            <a:off x="5035575" y="3763675"/>
            <a:ext cx="3145200" cy="10044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6AA94F"/>
                </a:solidFill>
                <a:highlight>
                  <a:srgbClr val="1E1E1E"/>
                </a:highlight>
                <a:latin typeface="Courier New"/>
                <a:ea typeface="Courier New"/>
                <a:cs typeface="Courier New"/>
                <a:sym typeface="Courier New"/>
              </a:rPr>
              <a:t># Figure-level</a:t>
            </a:r>
            <a:endParaRPr b="0" i="0" sz="1050" u="none" cap="none" strike="noStrike">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sns.displot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data=penguins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x=</a:t>
            </a:r>
            <a:r>
              <a:rPr b="0" i="0" lang="es-419" sz="1050" u="none" cap="none" strike="noStrike">
                <a:solidFill>
                  <a:srgbClr val="CE9178"/>
                </a:solidFill>
                <a:highlight>
                  <a:srgbClr val="1E1E1E"/>
                </a:highlight>
                <a:latin typeface="Courier New"/>
                <a:ea typeface="Courier New"/>
                <a:cs typeface="Courier New"/>
                <a:sym typeface="Courier New"/>
              </a:rPr>
              <a:t>"flipper_length_mm"</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hue=</a:t>
            </a:r>
            <a:r>
              <a:rPr b="0" i="0" lang="es-419" sz="1050" u="none" cap="none" strike="noStrike">
                <a:solidFill>
                  <a:srgbClr val="CE9178"/>
                </a:solidFill>
                <a:highlight>
                  <a:srgbClr val="1E1E1E"/>
                </a:highlight>
                <a:latin typeface="Courier New"/>
                <a:ea typeface="Courier New"/>
                <a:cs typeface="Courier New"/>
                <a:sym typeface="Courier New"/>
              </a:rPr>
              <a:t>"species"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multiple=</a:t>
            </a:r>
            <a:r>
              <a:rPr b="0" i="0" lang="es-419" sz="1050" u="none" cap="none" strike="noStrike">
                <a:solidFill>
                  <a:srgbClr val="CE9178"/>
                </a:solidFill>
                <a:highlight>
                  <a:srgbClr val="1E1E1E"/>
                </a:highlight>
                <a:latin typeface="Courier New"/>
                <a:ea typeface="Courier New"/>
                <a:cs typeface="Courier New"/>
                <a:sym typeface="Courier New"/>
              </a:rPr>
              <a:t>"stack"</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150" u="none" cap="none" strike="noStrike">
              <a:solidFill>
                <a:srgbClr val="6AA94F"/>
              </a:solidFill>
              <a:highlight>
                <a:srgbClr val="1E1E1E"/>
              </a:highlight>
              <a:latin typeface="Courier New"/>
              <a:ea typeface="Courier New"/>
              <a:cs typeface="Courier New"/>
              <a:sym typeface="Courier New"/>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83"/>
          <p:cNvSpPr txBox="1"/>
          <p:nvPr/>
        </p:nvSpPr>
        <p:spPr>
          <a:xfrm>
            <a:off x="658325" y="1563725"/>
            <a:ext cx="3705600" cy="26889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0"/>
              </a:spcBef>
              <a:spcAft>
                <a:spcPts val="0"/>
              </a:spcAft>
              <a:buNone/>
            </a:pPr>
            <a:r>
              <a:rPr lang="es-419" sz="1350">
                <a:solidFill>
                  <a:schemeClr val="dk1"/>
                </a:solidFill>
                <a:latin typeface="DM Sans"/>
                <a:ea typeface="DM Sans"/>
                <a:cs typeface="DM Sans"/>
                <a:sym typeface="DM Sans"/>
              </a:rPr>
              <a:t>Conociendo los valores de media, mediana y moda, podemos obtener un buen resumen acerca de la </a:t>
            </a:r>
            <a:r>
              <a:rPr b="1" lang="es-419" sz="1350">
                <a:solidFill>
                  <a:schemeClr val="dk1"/>
                </a:solidFill>
                <a:latin typeface="DM Sans"/>
                <a:ea typeface="DM Sans"/>
                <a:cs typeface="DM Sans"/>
                <a:sym typeface="DM Sans"/>
              </a:rPr>
              <a:t>posición de los datos.</a:t>
            </a:r>
            <a:endParaRPr b="1"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Datos homogéneos: están agrupados en general más </a:t>
            </a:r>
            <a:r>
              <a:rPr b="1" lang="es-419" sz="1350">
                <a:solidFill>
                  <a:schemeClr val="dk1"/>
                </a:solidFill>
                <a:latin typeface="DM Sans"/>
                <a:ea typeface="DM Sans"/>
                <a:cs typeface="DM Sans"/>
                <a:sym typeface="DM Sans"/>
              </a:rPr>
              <a:t>cerca de la media.</a:t>
            </a:r>
            <a:endParaRPr b="1"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Datos heterogéneos: significa que en general están</a:t>
            </a:r>
            <a:r>
              <a:rPr b="1" lang="es-419" sz="1350">
                <a:solidFill>
                  <a:schemeClr val="dk1"/>
                </a:solidFill>
                <a:latin typeface="DM Sans"/>
                <a:ea typeface="DM Sans"/>
                <a:cs typeface="DM Sans"/>
                <a:sym typeface="DM Sans"/>
              </a:rPr>
              <a:t> lejos de la media.</a:t>
            </a:r>
            <a:endParaRPr b="1"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366" name="Google Shape;1366;p183"/>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Varianza</a:t>
            </a:r>
            <a:endParaRPr b="1" sz="4000">
              <a:solidFill>
                <a:schemeClr val="dk1"/>
              </a:solidFill>
              <a:latin typeface="DM Sans"/>
              <a:ea typeface="DM Sans"/>
              <a:cs typeface="DM Sans"/>
              <a:sym typeface="DM Sans"/>
            </a:endParaRPr>
          </a:p>
        </p:txBody>
      </p:sp>
      <p:pic>
        <p:nvPicPr>
          <p:cNvPr id="1367" name="Google Shape;1367;p183"/>
          <p:cNvPicPr preferRelativeResize="0"/>
          <p:nvPr/>
        </p:nvPicPr>
        <p:blipFill>
          <a:blip r:embed="rId3">
            <a:alphaModFix/>
          </a:blip>
          <a:stretch>
            <a:fillRect/>
          </a:stretch>
        </p:blipFill>
        <p:spPr>
          <a:xfrm>
            <a:off x="5066000" y="1563725"/>
            <a:ext cx="3253725" cy="24077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pic>
        <p:nvPicPr>
          <p:cNvPr id="1372" name="Google Shape;1372;p184"/>
          <p:cNvPicPr preferRelativeResize="0"/>
          <p:nvPr/>
        </p:nvPicPr>
        <p:blipFill>
          <a:blip r:embed="rId3">
            <a:alphaModFix/>
          </a:blip>
          <a:stretch>
            <a:fillRect/>
          </a:stretch>
        </p:blipFill>
        <p:spPr>
          <a:xfrm>
            <a:off x="1293400" y="1191225"/>
            <a:ext cx="6557201" cy="1644750"/>
          </a:xfrm>
          <a:prstGeom prst="rect">
            <a:avLst/>
          </a:prstGeom>
          <a:noFill/>
          <a:ln cap="flat" cmpd="sng" w="19050">
            <a:solidFill>
              <a:srgbClr val="666666"/>
            </a:solidFill>
            <a:prstDash val="solid"/>
            <a:round/>
            <a:headEnd len="sm" w="sm" type="none"/>
            <a:tailEnd len="sm" w="sm" type="none"/>
          </a:ln>
        </p:spPr>
      </p:pic>
      <p:pic>
        <p:nvPicPr>
          <p:cNvPr id="1373" name="Google Shape;1373;p184"/>
          <p:cNvPicPr preferRelativeResize="0"/>
          <p:nvPr/>
        </p:nvPicPr>
        <p:blipFill>
          <a:blip r:embed="rId4">
            <a:alphaModFix/>
          </a:blip>
          <a:stretch>
            <a:fillRect/>
          </a:stretch>
        </p:blipFill>
        <p:spPr>
          <a:xfrm>
            <a:off x="1293400" y="3027298"/>
            <a:ext cx="6557201" cy="1644727"/>
          </a:xfrm>
          <a:prstGeom prst="rect">
            <a:avLst/>
          </a:prstGeom>
          <a:noFill/>
          <a:ln cap="flat" cmpd="sng" w="19050">
            <a:solidFill>
              <a:srgbClr val="434343"/>
            </a:solidFill>
            <a:prstDash val="solid"/>
            <a:round/>
            <a:headEnd len="sm" w="sm" type="none"/>
            <a:tailEnd len="sm" w="sm" type="none"/>
          </a:ln>
        </p:spPr>
      </p:pic>
      <p:sp>
        <p:nvSpPr>
          <p:cNvPr id="1374" name="Google Shape;1374;p184"/>
          <p:cNvSpPr txBox="1"/>
          <p:nvPr/>
        </p:nvSpPr>
        <p:spPr>
          <a:xfrm>
            <a:off x="719500" y="3536650"/>
            <a:ext cx="50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chemeClr val="dk1"/>
                </a:solidFill>
              </a:rPr>
              <a:t>👉</a:t>
            </a:r>
            <a:endParaRPr/>
          </a:p>
        </p:txBody>
      </p:sp>
      <p:sp>
        <p:nvSpPr>
          <p:cNvPr id="1375" name="Google Shape;1375;p184"/>
          <p:cNvSpPr txBox="1"/>
          <p:nvPr/>
        </p:nvSpPr>
        <p:spPr>
          <a:xfrm>
            <a:off x="791450" y="1767300"/>
            <a:ext cx="50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chemeClr val="dk1"/>
                </a:solidFill>
              </a:rPr>
              <a:t>👉</a:t>
            </a:r>
            <a:endParaRPr/>
          </a:p>
        </p:txBody>
      </p:sp>
      <p:sp>
        <p:nvSpPr>
          <p:cNvPr id="1376" name="Google Shape;1376;p184"/>
          <p:cNvSpPr txBox="1"/>
          <p:nvPr/>
        </p:nvSpPr>
        <p:spPr>
          <a:xfrm>
            <a:off x="1221400" y="574500"/>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185"/>
          <p:cNvSpPr txBox="1"/>
          <p:nvPr/>
        </p:nvSpPr>
        <p:spPr>
          <a:xfrm>
            <a:off x="658325" y="1563725"/>
            <a:ext cx="3705600" cy="28173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Consiste en medir las distancias de todos los datos hasta la media, elevar cada distancia al cuadrado, realizar la suma y dividir por la cantidad de datos menos dos unidades.</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rPr lang="es-419" sz="1350">
                <a:solidFill>
                  <a:schemeClr val="dk1"/>
                </a:solidFill>
                <a:latin typeface="DM Sans"/>
                <a:ea typeface="DM Sans"/>
                <a:cs typeface="DM Sans"/>
                <a:sym typeface="DM Sans"/>
              </a:rPr>
              <a:t>En fórmula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382" name="Google Shape;1382;p185"/>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Varianza</a:t>
            </a:r>
            <a:endParaRPr b="1" sz="4000">
              <a:solidFill>
                <a:schemeClr val="dk1"/>
              </a:solidFill>
              <a:latin typeface="DM Sans"/>
              <a:ea typeface="DM Sans"/>
              <a:cs typeface="DM Sans"/>
              <a:sym typeface="DM Sans"/>
            </a:endParaRPr>
          </a:p>
        </p:txBody>
      </p:sp>
      <p:pic>
        <p:nvPicPr>
          <p:cNvPr id="1383" name="Google Shape;1383;p185"/>
          <p:cNvPicPr preferRelativeResize="0"/>
          <p:nvPr/>
        </p:nvPicPr>
        <p:blipFill>
          <a:blip r:embed="rId3">
            <a:alphaModFix/>
          </a:blip>
          <a:stretch>
            <a:fillRect/>
          </a:stretch>
        </p:blipFill>
        <p:spPr>
          <a:xfrm>
            <a:off x="1988650" y="2842137"/>
            <a:ext cx="2583349" cy="770726"/>
          </a:xfrm>
          <a:prstGeom prst="rect">
            <a:avLst/>
          </a:prstGeom>
          <a:noFill/>
          <a:ln>
            <a:noFill/>
          </a:ln>
        </p:spPr>
      </p:pic>
      <p:sp>
        <p:nvSpPr>
          <p:cNvPr id="1384" name="Google Shape;1384;p185"/>
          <p:cNvSpPr txBox="1"/>
          <p:nvPr/>
        </p:nvSpPr>
        <p:spPr>
          <a:xfrm>
            <a:off x="4967850" y="1597400"/>
            <a:ext cx="32766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s-419" sz="1350">
                <a:solidFill>
                  <a:schemeClr val="dk1"/>
                </a:solidFill>
                <a:latin typeface="DM Sans"/>
                <a:ea typeface="DM Sans"/>
                <a:cs typeface="DM Sans"/>
                <a:sym typeface="DM Sans"/>
              </a:rPr>
              <a:t>El número n representa la cantidad de valores. El número i representa un índice que va desde 1 hasta n. La </a:t>
            </a:r>
            <a:r>
              <a:rPr b="1" lang="es-419" sz="1350">
                <a:solidFill>
                  <a:schemeClr val="dk1"/>
                </a:solidFill>
                <a:latin typeface="DM Sans"/>
                <a:ea typeface="DM Sans"/>
                <a:cs typeface="DM Sans"/>
                <a:sym typeface="DM Sans"/>
              </a:rPr>
              <a:t>varianza muestral </a:t>
            </a:r>
            <a:r>
              <a:rPr lang="es-419" sz="1350">
                <a:solidFill>
                  <a:schemeClr val="dk1"/>
                </a:solidFill>
                <a:latin typeface="DM Sans"/>
                <a:ea typeface="DM Sans"/>
                <a:cs typeface="DM Sans"/>
                <a:sym typeface="DM Sans"/>
              </a:rPr>
              <a:t>e representa con s2.</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86"/>
          <p:cNvSpPr txBox="1"/>
          <p:nvPr/>
        </p:nvSpPr>
        <p:spPr>
          <a:xfrm>
            <a:off x="875775" y="1739275"/>
            <a:ext cx="3120000" cy="29457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La varianza tiene un problema: dado que su fórmula involucra elevar al cuadrado, su resultado estará expresado en unidades al cuadrado.</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390" name="Google Shape;1390;p186"/>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Desvío estándar</a:t>
            </a:r>
            <a:endParaRPr b="1" sz="4000">
              <a:solidFill>
                <a:schemeClr val="dk1"/>
              </a:solidFill>
              <a:latin typeface="DM Sans"/>
              <a:ea typeface="DM Sans"/>
              <a:cs typeface="DM Sans"/>
              <a:sym typeface="DM Sans"/>
            </a:endParaRPr>
          </a:p>
        </p:txBody>
      </p:sp>
      <p:sp>
        <p:nvSpPr>
          <p:cNvPr id="1391" name="Google Shape;1391;p186"/>
          <p:cNvSpPr txBox="1"/>
          <p:nvPr/>
        </p:nvSpPr>
        <p:spPr>
          <a:xfrm>
            <a:off x="4892575" y="1739275"/>
            <a:ext cx="3276600" cy="245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Para esto, simplemente se aplica la raíz cuadrada sobre la varianza y se obtiene un valor en las unidades que se denomina desvío estándar y se simboliza con la letra s.</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87"/>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Medidas de resumen para variables cualitativas</a:t>
            </a:r>
            <a:endParaRPr b="1" sz="4000">
              <a:solidFill>
                <a:schemeClr val="dk1"/>
              </a:solidFill>
              <a:latin typeface="DM Sans"/>
              <a:ea typeface="DM Sans"/>
              <a:cs typeface="DM Sans"/>
              <a:sym typeface="DM Sans"/>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88"/>
          <p:cNvSpPr txBox="1"/>
          <p:nvPr/>
        </p:nvSpPr>
        <p:spPr>
          <a:xfrm>
            <a:off x="879350" y="1791950"/>
            <a:ext cx="3120000" cy="31845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Los cálculos que tienen sentido son aquellos relacionados al </a:t>
            </a:r>
            <a:r>
              <a:rPr b="1" lang="es-419" sz="1350">
                <a:solidFill>
                  <a:schemeClr val="dk1"/>
                </a:solidFill>
                <a:latin typeface="DM Sans"/>
                <a:ea typeface="DM Sans"/>
                <a:cs typeface="DM Sans"/>
                <a:sym typeface="DM Sans"/>
              </a:rPr>
              <a:t>conteo de las observaciones y su categorización.	</a:t>
            </a:r>
            <a:endParaRPr b="1"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350">
                <a:solidFill>
                  <a:schemeClr val="dk1"/>
                </a:solidFill>
                <a:latin typeface="DM Sans"/>
                <a:ea typeface="DM Sans"/>
                <a:cs typeface="DM Sans"/>
                <a:sym typeface="DM Sans"/>
              </a:rPr>
              <a:t>Nos interesan:</a:t>
            </a:r>
            <a:endParaRPr sz="1350">
              <a:solidFill>
                <a:schemeClr val="dk1"/>
              </a:solidFill>
              <a:latin typeface="DM Sans"/>
              <a:ea typeface="DM Sans"/>
              <a:cs typeface="DM Sans"/>
              <a:sym typeface="DM Sans"/>
            </a:endParaRPr>
          </a:p>
          <a:p>
            <a:pPr indent="-314325" lvl="0" marL="457200" rtl="0" algn="l">
              <a:lnSpc>
                <a:spcPct val="115000"/>
              </a:lnSpc>
              <a:spcBef>
                <a:spcPts val="100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El conteo del total de datos (valor de n).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402" name="Google Shape;1402;p188"/>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Variables cualitativas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1403" name="Google Shape;1403;p188"/>
          <p:cNvSpPr txBox="1"/>
          <p:nvPr/>
        </p:nvSpPr>
        <p:spPr>
          <a:xfrm>
            <a:off x="4737250" y="1791950"/>
            <a:ext cx="3527400" cy="3534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El conteo de los datos por categoría, esto es, para cada valor posible de la variable, la cantidad de observaciones.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El valor más frecuente, es decir el que tiene más observaciones. Esto es el cálculo de la moda, tal como vimos anteriormente.</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89"/>
          <p:cNvSpPr txBox="1"/>
          <p:nvPr/>
        </p:nvSpPr>
        <p:spPr>
          <a:xfrm>
            <a:off x="1404863" y="1941375"/>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419" sz="4000">
                <a:solidFill>
                  <a:schemeClr val="lt1"/>
                </a:solidFill>
                <a:latin typeface="DM Sans"/>
                <a:ea typeface="DM Sans"/>
                <a:cs typeface="DM Sans"/>
                <a:sym typeface="DM Sans"/>
              </a:rPr>
              <a:t>Distribución de las </a:t>
            </a:r>
            <a:r>
              <a:rPr b="1" lang="es-419" sz="4000">
                <a:solidFill>
                  <a:srgbClr val="83AEFB"/>
                </a:solidFill>
                <a:latin typeface="DM Sans"/>
                <a:ea typeface="DM Sans"/>
                <a:cs typeface="DM Sans"/>
                <a:sym typeface="DM Sans"/>
              </a:rPr>
              <a:t>variables</a:t>
            </a:r>
            <a:endParaRPr b="1" sz="4000">
              <a:solidFill>
                <a:srgbClr val="83AEFB"/>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lt1"/>
              </a:solidFill>
              <a:latin typeface="DM Sans"/>
              <a:ea typeface="DM Sans"/>
              <a:cs typeface="DM Sans"/>
              <a:sym typeface="DM Sans"/>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90"/>
          <p:cNvSpPr txBox="1"/>
          <p:nvPr/>
        </p:nvSpPr>
        <p:spPr>
          <a:xfrm>
            <a:off x="481700" y="1481850"/>
            <a:ext cx="71694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chemeClr val="lt1"/>
                </a:solidFill>
                <a:latin typeface="DM Sans"/>
                <a:ea typeface="DM Sans"/>
                <a:cs typeface="DM Sans"/>
                <a:sym typeface="DM Sans"/>
              </a:rPr>
              <a:t>Si las variables cuantitativas tienen una posición y una forma, entonces cada una de ellas puede compararse y/o diferenciarse de otras variables con distintas posiciones y/o formas. </a:t>
            </a:r>
            <a:r>
              <a:rPr b="1" lang="es-419" sz="2500">
                <a:solidFill>
                  <a:schemeClr val="lt1"/>
                </a:solidFill>
                <a:latin typeface="DM Sans"/>
                <a:ea typeface="DM Sans"/>
                <a:cs typeface="DM Sans"/>
                <a:sym typeface="DM Sans"/>
              </a:rPr>
              <a:t>Decimos entonces que cada variable tiene una distribución diferente.</a:t>
            </a:r>
            <a:endParaRPr b="1" sz="2500">
              <a:solidFill>
                <a:srgbClr val="EAFF6A"/>
              </a:solidFill>
              <a:latin typeface="DM Sans"/>
              <a:ea typeface="DM Sans"/>
              <a:cs typeface="DM Sans"/>
              <a:sym typeface="DM Sans"/>
            </a:endParaRPr>
          </a:p>
        </p:txBody>
      </p:sp>
      <p:pic>
        <p:nvPicPr>
          <p:cNvPr id="1414" name="Google Shape;1414;p190" title="imagen decorativa de comillas para cita"/>
          <p:cNvPicPr preferRelativeResize="0"/>
          <p:nvPr/>
        </p:nvPicPr>
        <p:blipFill>
          <a:blip r:embed="rId3">
            <a:alphaModFix/>
          </a:blip>
          <a:stretch>
            <a:fillRect/>
          </a:stretch>
        </p:blipFill>
        <p:spPr>
          <a:xfrm>
            <a:off x="577350" y="826025"/>
            <a:ext cx="744150" cy="515944"/>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191"/>
          <p:cNvSpPr txBox="1"/>
          <p:nvPr/>
        </p:nvSpPr>
        <p:spPr>
          <a:xfrm>
            <a:off x="640775" y="1848300"/>
            <a:ext cx="3446100" cy="3295200"/>
          </a:xfrm>
          <a:prstGeom prst="rect">
            <a:avLst/>
          </a:prstGeom>
          <a:noFill/>
          <a:ln>
            <a:noFill/>
          </a:ln>
        </p:spPr>
        <p:txBody>
          <a:bodyPr anchorCtr="0" anchor="ctr"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De acuerdo a las formas de las distribuciones podemos realizar suposiciones que nos ayudan a entender mejor los datos.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Una característica a tener en cuenta al analizar distribuciones es si son simétricas o asimétricas.</a:t>
            </a:r>
            <a:endParaRPr sz="1350">
              <a:solidFill>
                <a:schemeClr val="dk1"/>
              </a:solidFill>
              <a:latin typeface="DM Sans"/>
              <a:ea typeface="DM Sans"/>
              <a:cs typeface="DM Sans"/>
              <a:sym typeface="DM Sans"/>
            </a:endParaRPr>
          </a:p>
          <a:p>
            <a:pPr indent="0" lvl="0" marL="457200" rtl="0" algn="l">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420" name="Google Shape;1420;p191"/>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Introducción de variables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1421" name="Google Shape;1421;p191"/>
          <p:cNvSpPr txBox="1"/>
          <p:nvPr/>
        </p:nvSpPr>
        <p:spPr>
          <a:xfrm>
            <a:off x="4498675" y="1848300"/>
            <a:ext cx="3527400" cy="870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La distribución de variables sólo tiene sentido en variables cuantitativas (discretas y continuas)</a:t>
            </a:r>
            <a:endParaRPr sz="1350">
              <a:solidFill>
                <a:schemeClr val="dk1"/>
              </a:solidFill>
              <a:latin typeface="DM Sans"/>
              <a:ea typeface="DM Sans"/>
              <a:cs typeface="DM Sans"/>
              <a:sym typeface="DM Sans"/>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92"/>
          <p:cNvSpPr txBox="1"/>
          <p:nvPr/>
        </p:nvSpPr>
        <p:spPr>
          <a:xfrm>
            <a:off x="649550" y="1765600"/>
            <a:ext cx="3571800" cy="2799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Muestra una distribución </a:t>
            </a:r>
            <a:r>
              <a:rPr b="1" lang="es-419" sz="1350">
                <a:solidFill>
                  <a:schemeClr val="dk1"/>
                </a:solidFill>
                <a:latin typeface="DM Sans"/>
                <a:ea typeface="DM Sans"/>
                <a:cs typeface="DM Sans"/>
                <a:sym typeface="DM Sans"/>
              </a:rPr>
              <a:t>simétrica</a:t>
            </a: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Podría referirse a muchas personas con bajos salarios.</a:t>
            </a:r>
            <a:endParaRPr sz="1350">
              <a:solidFill>
                <a:schemeClr val="dk1"/>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Otro ejemplos: peso recién nacidos, estatura de hombres, scores en un test.</a:t>
            </a:r>
            <a:endParaRPr sz="1350">
              <a:solidFill>
                <a:schemeClr val="dk1"/>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Distribución unimodal con media=mediana= moda</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pic>
        <p:nvPicPr>
          <p:cNvPr id="1427" name="Google Shape;1427;p192"/>
          <p:cNvPicPr preferRelativeResize="0"/>
          <p:nvPr/>
        </p:nvPicPr>
        <p:blipFill>
          <a:blip r:embed="rId3">
            <a:alphaModFix/>
          </a:blip>
          <a:stretch>
            <a:fillRect/>
          </a:stretch>
        </p:blipFill>
        <p:spPr>
          <a:xfrm>
            <a:off x="4572000" y="1765600"/>
            <a:ext cx="3571875" cy="2362200"/>
          </a:xfrm>
          <a:prstGeom prst="rect">
            <a:avLst/>
          </a:prstGeom>
          <a:noFill/>
          <a:ln>
            <a:noFill/>
          </a:ln>
        </p:spPr>
      </p:pic>
      <p:sp>
        <p:nvSpPr>
          <p:cNvPr id="1428" name="Google Shape;1428;p192"/>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Distribución de variables </a:t>
            </a:r>
            <a:endParaRPr b="1" sz="400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9"/>
          <p:cNvSpPr/>
          <p:nvPr/>
        </p:nvSpPr>
        <p:spPr>
          <a:xfrm>
            <a:off x="855150" y="1139225"/>
            <a:ext cx="7433700" cy="3186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49"/>
          <p:cNvSpPr txBox="1"/>
          <p:nvPr/>
        </p:nvSpPr>
        <p:spPr>
          <a:xfrm>
            <a:off x="1246800" y="345975"/>
            <a:ext cx="6650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Figure: gráficos segmentados</a:t>
            </a:r>
            <a:endParaRPr b="1" i="0" sz="3500" u="none" cap="none" strike="noStrike">
              <a:solidFill>
                <a:schemeClr val="lt1"/>
              </a:solidFill>
              <a:latin typeface="DM Sans"/>
              <a:ea typeface="DM Sans"/>
              <a:cs typeface="DM Sans"/>
              <a:sym typeface="DM Sans"/>
            </a:endParaRPr>
          </a:p>
        </p:txBody>
      </p:sp>
      <p:pic>
        <p:nvPicPr>
          <p:cNvPr id="273" name="Google Shape;273;p49"/>
          <p:cNvPicPr preferRelativeResize="0"/>
          <p:nvPr/>
        </p:nvPicPr>
        <p:blipFill rotWithShape="1">
          <a:blip r:embed="rId3">
            <a:alphaModFix/>
          </a:blip>
          <a:srcRect b="0" l="0" r="0" t="0"/>
          <a:stretch/>
        </p:blipFill>
        <p:spPr>
          <a:xfrm>
            <a:off x="993813" y="1267063"/>
            <a:ext cx="7156369" cy="2167850"/>
          </a:xfrm>
          <a:prstGeom prst="rect">
            <a:avLst/>
          </a:prstGeom>
          <a:noFill/>
          <a:ln>
            <a:noFill/>
          </a:ln>
        </p:spPr>
      </p:pic>
      <p:sp>
        <p:nvSpPr>
          <p:cNvPr id="274" name="Google Shape;274;p49"/>
          <p:cNvSpPr txBox="1"/>
          <p:nvPr/>
        </p:nvSpPr>
        <p:spPr>
          <a:xfrm>
            <a:off x="993750" y="3523088"/>
            <a:ext cx="7156500" cy="6018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150"/>
              <a:buFont typeface="Arial"/>
              <a:buNone/>
            </a:pPr>
            <a:r>
              <a:rPr b="0" i="0" lang="es-419" sz="1150" u="none" cap="none" strike="noStrike">
                <a:solidFill>
                  <a:srgbClr val="6AA94F"/>
                </a:solidFill>
                <a:highlight>
                  <a:srgbClr val="1E1E1E"/>
                </a:highlight>
                <a:latin typeface="Courier New"/>
                <a:ea typeface="Courier New"/>
                <a:cs typeface="Courier New"/>
                <a:sym typeface="Courier New"/>
              </a:rPr>
              <a:t># Multiples figuras (Figure-level)</a:t>
            </a:r>
            <a:endParaRPr b="0" i="0" sz="1150" u="none" cap="none" strike="noStrike">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150"/>
              <a:buFont typeface="Arial"/>
              <a:buNone/>
            </a:pPr>
            <a:r>
              <a:rPr b="0" i="0" lang="es-419" sz="1150" u="none" cap="none" strike="noStrike">
                <a:solidFill>
                  <a:srgbClr val="D4D4D4"/>
                </a:solidFill>
                <a:highlight>
                  <a:srgbClr val="1E1E1E"/>
                </a:highlight>
                <a:latin typeface="Courier New"/>
                <a:ea typeface="Courier New"/>
                <a:cs typeface="Courier New"/>
                <a:sym typeface="Courier New"/>
              </a:rPr>
              <a:t>sns.displot</a:t>
            </a:r>
            <a:r>
              <a:rPr b="0" i="0" lang="es-419" sz="1150" u="none" cap="none" strike="noStrike">
                <a:solidFill>
                  <a:srgbClr val="DCDCDC"/>
                </a:solidFill>
                <a:highlight>
                  <a:srgbClr val="1E1E1E"/>
                </a:highlight>
                <a:latin typeface="Courier New"/>
                <a:ea typeface="Courier New"/>
                <a:cs typeface="Courier New"/>
                <a:sym typeface="Courier New"/>
              </a:rPr>
              <a:t>(</a:t>
            </a:r>
            <a:r>
              <a:rPr b="0" i="0" lang="es-419" sz="1150" u="none" cap="none" strike="noStrike">
                <a:solidFill>
                  <a:srgbClr val="D4D4D4"/>
                </a:solidFill>
                <a:highlight>
                  <a:srgbClr val="1E1E1E"/>
                </a:highlight>
                <a:latin typeface="Courier New"/>
                <a:ea typeface="Courier New"/>
                <a:cs typeface="Courier New"/>
                <a:sym typeface="Courier New"/>
              </a:rPr>
              <a:t>data=penguins</a:t>
            </a:r>
            <a:r>
              <a:rPr b="0" i="0" lang="es-419" sz="1150" u="none" cap="none" strike="noStrike">
                <a:solidFill>
                  <a:srgbClr val="DCDCDC"/>
                </a:solidFill>
                <a:highlight>
                  <a:srgbClr val="1E1E1E"/>
                </a:highlight>
                <a:latin typeface="Courier New"/>
                <a:ea typeface="Courier New"/>
                <a:cs typeface="Courier New"/>
                <a:sym typeface="Courier New"/>
              </a:rPr>
              <a:t>,</a:t>
            </a:r>
            <a:r>
              <a:rPr b="0" i="0" lang="es-419" sz="1150" u="none" cap="none" strike="noStrike">
                <a:solidFill>
                  <a:srgbClr val="D4D4D4"/>
                </a:solidFill>
                <a:highlight>
                  <a:srgbClr val="1E1E1E"/>
                </a:highlight>
                <a:latin typeface="Courier New"/>
                <a:ea typeface="Courier New"/>
                <a:cs typeface="Courier New"/>
                <a:sym typeface="Courier New"/>
              </a:rPr>
              <a:t> x=</a:t>
            </a:r>
            <a:r>
              <a:rPr b="0" i="0" lang="es-419" sz="1150" u="none" cap="none" strike="noStrike">
                <a:solidFill>
                  <a:srgbClr val="CE9178"/>
                </a:solidFill>
                <a:highlight>
                  <a:srgbClr val="1E1E1E"/>
                </a:highlight>
                <a:latin typeface="Courier New"/>
                <a:ea typeface="Courier New"/>
                <a:cs typeface="Courier New"/>
                <a:sym typeface="Courier New"/>
              </a:rPr>
              <a:t>"flipper_length_mm"</a:t>
            </a:r>
            <a:r>
              <a:rPr b="0" i="0" lang="es-419" sz="1150" u="none" cap="none" strike="noStrike">
                <a:solidFill>
                  <a:srgbClr val="DCDCDC"/>
                </a:solidFill>
                <a:highlight>
                  <a:srgbClr val="1E1E1E"/>
                </a:highlight>
                <a:latin typeface="Courier New"/>
                <a:ea typeface="Courier New"/>
                <a:cs typeface="Courier New"/>
                <a:sym typeface="Courier New"/>
              </a:rPr>
              <a:t>,</a:t>
            </a:r>
            <a:r>
              <a:rPr b="0" i="0" lang="es-419" sz="1150" u="none" cap="none" strike="noStrike">
                <a:solidFill>
                  <a:srgbClr val="D4D4D4"/>
                </a:solidFill>
                <a:highlight>
                  <a:srgbClr val="1E1E1E"/>
                </a:highlight>
                <a:latin typeface="Courier New"/>
                <a:ea typeface="Courier New"/>
                <a:cs typeface="Courier New"/>
                <a:sym typeface="Courier New"/>
              </a:rPr>
              <a:t> hue=</a:t>
            </a:r>
            <a:r>
              <a:rPr b="0" i="0" lang="es-419" sz="1150" u="none" cap="none" strike="noStrike">
                <a:solidFill>
                  <a:srgbClr val="CE9178"/>
                </a:solidFill>
                <a:highlight>
                  <a:srgbClr val="1E1E1E"/>
                </a:highlight>
                <a:latin typeface="Courier New"/>
                <a:ea typeface="Courier New"/>
                <a:cs typeface="Courier New"/>
                <a:sym typeface="Courier New"/>
              </a:rPr>
              <a:t>"species"</a:t>
            </a:r>
            <a:r>
              <a:rPr b="0" i="0" lang="es-419" sz="1150" u="none" cap="none" strike="noStrike">
                <a:solidFill>
                  <a:srgbClr val="DCDCDC"/>
                </a:solidFill>
                <a:highlight>
                  <a:srgbClr val="1E1E1E"/>
                </a:highlight>
                <a:latin typeface="Courier New"/>
                <a:ea typeface="Courier New"/>
                <a:cs typeface="Courier New"/>
                <a:sym typeface="Courier New"/>
              </a:rPr>
              <a:t>,</a:t>
            </a:r>
            <a:r>
              <a:rPr b="0" i="0" lang="es-419" sz="1150" u="none" cap="none" strike="noStrike">
                <a:solidFill>
                  <a:srgbClr val="D4D4D4"/>
                </a:solidFill>
                <a:highlight>
                  <a:srgbClr val="1E1E1E"/>
                </a:highlight>
                <a:latin typeface="Courier New"/>
                <a:ea typeface="Courier New"/>
                <a:cs typeface="Courier New"/>
                <a:sym typeface="Courier New"/>
              </a:rPr>
              <a:t> col=</a:t>
            </a:r>
            <a:r>
              <a:rPr b="0" i="0" lang="es-419" sz="1150" u="none" cap="none" strike="noStrike">
                <a:solidFill>
                  <a:srgbClr val="CE9178"/>
                </a:solidFill>
                <a:highlight>
                  <a:srgbClr val="1E1E1E"/>
                </a:highlight>
                <a:latin typeface="Courier New"/>
                <a:ea typeface="Courier New"/>
                <a:cs typeface="Courier New"/>
                <a:sym typeface="Courier New"/>
              </a:rPr>
              <a:t>"species"</a:t>
            </a:r>
            <a:r>
              <a:rPr b="0" i="0" lang="es-419" sz="1150" u="none" cap="none" strike="noStrike">
                <a:solidFill>
                  <a:srgbClr val="DCDCDC"/>
                </a:solidFill>
                <a:highlight>
                  <a:srgbClr val="1E1E1E"/>
                </a:highlight>
                <a:latin typeface="Courier New"/>
                <a:ea typeface="Courier New"/>
                <a:cs typeface="Courier New"/>
                <a:sym typeface="Courier New"/>
              </a:rPr>
              <a:t>)</a:t>
            </a:r>
            <a:endParaRPr b="0" i="0" sz="1250" u="none" cap="none" strike="noStrike">
              <a:solidFill>
                <a:srgbClr val="6AA94F"/>
              </a:solidFill>
              <a:highlight>
                <a:srgbClr val="1E1E1E"/>
              </a:highlight>
              <a:latin typeface="Courier New"/>
              <a:ea typeface="Courier New"/>
              <a:cs typeface="Courier New"/>
              <a:sym typeface="Courier New"/>
            </a:endParaRPr>
          </a:p>
        </p:txBody>
      </p:sp>
      <p:sp>
        <p:nvSpPr>
          <p:cNvPr id="275" name="Google Shape;275;p49"/>
          <p:cNvSpPr txBox="1"/>
          <p:nvPr/>
        </p:nvSpPr>
        <p:spPr>
          <a:xfrm>
            <a:off x="855150" y="4375050"/>
            <a:ext cx="6650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En este tipo de funciones podemos incorporar gráficos segmentados por alguna categoría automáticamente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93"/>
          <p:cNvSpPr txBox="1"/>
          <p:nvPr/>
        </p:nvSpPr>
        <p:spPr>
          <a:xfrm>
            <a:off x="4204400" y="1563725"/>
            <a:ext cx="3571800" cy="2799600"/>
          </a:xfrm>
          <a:prstGeom prst="rect">
            <a:avLst/>
          </a:prstGeom>
          <a:noFill/>
          <a:ln>
            <a:noFill/>
          </a:ln>
        </p:spPr>
        <p:txBody>
          <a:bodyPr anchorCtr="0" anchor="t" bIns="91425" lIns="91425" spcFirstLastPara="1" rIns="91425" wrap="square" tIns="91425">
            <a:spAutoFit/>
          </a:bodyPr>
          <a:lstStyle/>
          <a:p>
            <a:pPr indent="-314325" lvl="0" marL="457200" marR="0" rtl="0" algn="just">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Muestra una distribución </a:t>
            </a:r>
            <a:r>
              <a:rPr b="1" lang="es-419" sz="1350">
                <a:solidFill>
                  <a:schemeClr val="dk1"/>
                </a:solidFill>
                <a:latin typeface="DM Sans"/>
                <a:ea typeface="DM Sans"/>
                <a:cs typeface="DM Sans"/>
                <a:sym typeface="DM Sans"/>
              </a:rPr>
              <a:t>asimétrica.</a:t>
            </a:r>
            <a:endParaRPr b="1"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Podría referirse a los salarios de una población</a:t>
            </a:r>
            <a:endParaRPr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Moda &lt; Mediana &lt; Media (Asimetría a derecha) </a:t>
            </a:r>
            <a:endParaRPr sz="1350">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Media&gt; Mediana &lt; Moda (Asimetría a izquierda)</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434" name="Google Shape;1434;p193"/>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Distribución de variables </a:t>
            </a:r>
            <a:endParaRPr b="1" sz="4000">
              <a:solidFill>
                <a:schemeClr val="dk1"/>
              </a:solidFill>
              <a:latin typeface="DM Sans"/>
              <a:ea typeface="DM Sans"/>
              <a:cs typeface="DM Sans"/>
              <a:sym typeface="DM Sans"/>
            </a:endParaRPr>
          </a:p>
        </p:txBody>
      </p:sp>
      <p:pic>
        <p:nvPicPr>
          <p:cNvPr id="1435" name="Google Shape;1435;p193"/>
          <p:cNvPicPr preferRelativeResize="0"/>
          <p:nvPr/>
        </p:nvPicPr>
        <p:blipFill>
          <a:blip r:embed="rId3">
            <a:alphaModFix/>
          </a:blip>
          <a:stretch>
            <a:fillRect/>
          </a:stretch>
        </p:blipFill>
        <p:spPr>
          <a:xfrm>
            <a:off x="481275" y="1598750"/>
            <a:ext cx="3571875" cy="2362200"/>
          </a:xfrm>
          <a:prstGeom prst="rect">
            <a:avLst/>
          </a:prstGeom>
          <a:noFill/>
          <a:ln>
            <a:noFill/>
          </a:ln>
        </p:spPr>
      </p:pic>
      <p:sp>
        <p:nvSpPr>
          <p:cNvPr id="1436" name="Google Shape;1436;p193"/>
          <p:cNvSpPr txBox="1"/>
          <p:nvPr/>
        </p:nvSpPr>
        <p:spPr>
          <a:xfrm>
            <a:off x="691225" y="4120725"/>
            <a:ext cx="6803100" cy="600300"/>
          </a:xfrm>
          <a:prstGeom prst="rect">
            <a:avLst/>
          </a:prstGeom>
          <a:noFill/>
          <a:ln>
            <a:noFill/>
          </a:ln>
        </p:spPr>
        <p:txBody>
          <a:bodyPr anchorCtr="0" anchor="ctr" bIns="91425" lIns="91425" spcFirstLastPara="1" rIns="91425" wrap="square" tIns="91425">
            <a:spAutoFit/>
          </a:bodyPr>
          <a:lstStyle/>
          <a:p>
            <a:pPr indent="0" lvl="0" marL="0" rtl="0" algn="just">
              <a:lnSpc>
                <a:spcPct val="100000"/>
              </a:lnSpc>
              <a:spcBef>
                <a:spcPts val="0"/>
              </a:spcBef>
              <a:spcAft>
                <a:spcPts val="1000"/>
              </a:spcAft>
              <a:buNone/>
            </a:pPr>
            <a:r>
              <a:rPr lang="es-419" sz="1350">
                <a:solidFill>
                  <a:schemeClr val="dk1"/>
                </a:solidFill>
                <a:latin typeface="DM Sans"/>
                <a:ea typeface="DM Sans"/>
                <a:cs typeface="DM Sans"/>
                <a:sym typeface="DM Sans"/>
              </a:rPr>
              <a:t>Dos distribuciones muy importantes son la distribución uniforme y la distribución normal. ¡Vamos a verlas!</a:t>
            </a:r>
            <a:endParaRPr sz="1350">
              <a:solidFill>
                <a:schemeClr val="dk1"/>
              </a:solidFill>
              <a:latin typeface="DM Sans"/>
              <a:ea typeface="DM Sans"/>
              <a:cs typeface="DM Sans"/>
              <a:sym typeface="DM Sans"/>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9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Distribución </a:t>
            </a:r>
            <a:endParaRPr b="1" sz="4000">
              <a:solidFill>
                <a:schemeClr val="dk1"/>
              </a:solidFill>
              <a:latin typeface="DM Sans"/>
              <a:ea typeface="DM Sans"/>
              <a:cs typeface="DM Sans"/>
              <a:sym typeface="DM Sans"/>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95"/>
          <p:cNvSpPr txBox="1"/>
          <p:nvPr/>
        </p:nvSpPr>
        <p:spPr>
          <a:xfrm>
            <a:off x="691225" y="1613900"/>
            <a:ext cx="3571800" cy="1843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419" sz="1350">
                <a:solidFill>
                  <a:schemeClr val="dk1"/>
                </a:solidFill>
                <a:latin typeface="DM Sans"/>
                <a:ea typeface="DM Sans"/>
                <a:cs typeface="DM Sans"/>
                <a:sym typeface="DM Sans"/>
              </a:rPr>
              <a:t>Si todos los valores posibles aparecen aproximadamente la misma cantidad de veces, hablaremos de una distribución uniforme.</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447" name="Google Shape;1447;p195"/>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Uniforme</a:t>
            </a:r>
            <a:endParaRPr b="1" sz="4000">
              <a:solidFill>
                <a:schemeClr val="dk1"/>
              </a:solidFill>
              <a:latin typeface="DM Sans"/>
              <a:ea typeface="DM Sans"/>
              <a:cs typeface="DM Sans"/>
              <a:sym typeface="DM Sans"/>
            </a:endParaRPr>
          </a:p>
        </p:txBody>
      </p:sp>
      <p:sp>
        <p:nvSpPr>
          <p:cNvPr id="1448" name="Google Shape;1448;p195"/>
          <p:cNvSpPr txBox="1"/>
          <p:nvPr/>
        </p:nvSpPr>
        <p:spPr>
          <a:xfrm>
            <a:off x="691225" y="4120725"/>
            <a:ext cx="6803100" cy="1272300"/>
          </a:xfrm>
          <a:prstGeom prst="rect">
            <a:avLst/>
          </a:prstGeom>
          <a:noFill/>
          <a:ln>
            <a:noFill/>
          </a:ln>
        </p:spPr>
        <p:txBody>
          <a:bodyPr anchorCtr="0" anchor="ctr" bIns="91425" lIns="91425" spcFirstLastPara="1" rIns="91425" wrap="square" tIns="91425">
            <a:spAutoFit/>
          </a:bodyPr>
          <a:lstStyle/>
          <a:p>
            <a:pPr indent="0" lvl="0" marL="0" rtl="0" algn="just">
              <a:lnSpc>
                <a:spcPct val="100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Las funciones de generación de números random que tienen las calculadoras y las planillas de cálculo siguen esta distribución.</a:t>
            </a:r>
            <a:endParaRPr sz="1350">
              <a:solidFill>
                <a:schemeClr val="dk1"/>
              </a:solidFill>
              <a:latin typeface="DM Sans"/>
              <a:ea typeface="DM Sans"/>
              <a:cs typeface="DM Sans"/>
              <a:sym typeface="DM Sans"/>
            </a:endParaRPr>
          </a:p>
          <a:p>
            <a:pPr indent="0" lvl="0" marL="0" rtl="0" algn="just">
              <a:lnSpc>
                <a:spcPct val="100000"/>
              </a:lnSpc>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just">
              <a:lnSpc>
                <a:spcPct val="100000"/>
              </a:lnSpc>
              <a:spcBef>
                <a:spcPts val="1000"/>
              </a:spcBef>
              <a:spcAft>
                <a:spcPts val="1000"/>
              </a:spcAft>
              <a:buNone/>
            </a:pPr>
            <a:r>
              <a:t/>
            </a:r>
            <a:endParaRPr sz="1350">
              <a:solidFill>
                <a:schemeClr val="dk1"/>
              </a:solidFill>
              <a:latin typeface="DM Sans"/>
              <a:ea typeface="DM Sans"/>
              <a:cs typeface="DM Sans"/>
              <a:sym typeface="DM Sans"/>
            </a:endParaRPr>
          </a:p>
        </p:txBody>
      </p:sp>
      <p:pic>
        <p:nvPicPr>
          <p:cNvPr id="1449" name="Google Shape;1449;p195"/>
          <p:cNvPicPr preferRelativeResize="0"/>
          <p:nvPr/>
        </p:nvPicPr>
        <p:blipFill>
          <a:blip r:embed="rId3">
            <a:alphaModFix/>
          </a:blip>
          <a:stretch>
            <a:fillRect/>
          </a:stretch>
        </p:blipFill>
        <p:spPr>
          <a:xfrm>
            <a:off x="4817100" y="1515238"/>
            <a:ext cx="3571875" cy="23622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196"/>
          <p:cNvSpPr txBox="1"/>
          <p:nvPr/>
        </p:nvSpPr>
        <p:spPr>
          <a:xfrm>
            <a:off x="691225" y="1613900"/>
            <a:ext cx="3571800" cy="2082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419" sz="1350">
                <a:solidFill>
                  <a:schemeClr val="dk1"/>
                </a:solidFill>
                <a:latin typeface="DM Sans"/>
                <a:ea typeface="DM Sans"/>
                <a:cs typeface="DM Sans"/>
                <a:sym typeface="DM Sans"/>
              </a:rPr>
              <a:t>Formada por puntos que se agrupan de manera simétrica en torno a un valor promedio, y cuya varianza se aleja no más de una determinada distancia del promedio.</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455" name="Google Shape;1455;p196"/>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Normal</a:t>
            </a:r>
            <a:endParaRPr b="1" sz="4000">
              <a:solidFill>
                <a:schemeClr val="dk1"/>
              </a:solidFill>
              <a:latin typeface="DM Sans"/>
              <a:ea typeface="DM Sans"/>
              <a:cs typeface="DM Sans"/>
              <a:sym typeface="DM Sans"/>
            </a:endParaRPr>
          </a:p>
        </p:txBody>
      </p:sp>
      <p:sp>
        <p:nvSpPr>
          <p:cNvPr id="1456" name="Google Shape;1456;p196"/>
          <p:cNvSpPr txBox="1"/>
          <p:nvPr/>
        </p:nvSpPr>
        <p:spPr>
          <a:xfrm>
            <a:off x="691225" y="4120725"/>
            <a:ext cx="6803100" cy="600300"/>
          </a:xfrm>
          <a:prstGeom prst="rect">
            <a:avLst/>
          </a:prstGeom>
          <a:noFill/>
          <a:ln>
            <a:noFill/>
          </a:ln>
        </p:spPr>
        <p:txBody>
          <a:bodyPr anchorCtr="0" anchor="ctr" bIns="91425" lIns="91425" spcFirstLastPara="1" rIns="91425" wrap="square" tIns="91425">
            <a:spAutoFit/>
          </a:bodyPr>
          <a:lstStyle/>
          <a:p>
            <a:pPr indent="0" lvl="0" marL="0" rtl="0" algn="just">
              <a:lnSpc>
                <a:spcPct val="100000"/>
              </a:lnSpc>
              <a:spcBef>
                <a:spcPts val="0"/>
              </a:spcBef>
              <a:spcAft>
                <a:spcPts val="1000"/>
              </a:spcAft>
              <a:buNone/>
            </a:pPr>
            <a:r>
              <a:rPr lang="es-419" sz="1350">
                <a:solidFill>
                  <a:schemeClr val="dk1"/>
                </a:solidFill>
                <a:latin typeface="DM Sans"/>
                <a:ea typeface="DM Sans"/>
                <a:cs typeface="DM Sans"/>
                <a:sym typeface="DM Sans"/>
              </a:rPr>
              <a:t>La importancia de la distribución normal radica en su aparición en múltiples campos del mundo real.</a:t>
            </a:r>
            <a:endParaRPr sz="1350">
              <a:solidFill>
                <a:schemeClr val="dk1"/>
              </a:solidFill>
              <a:latin typeface="DM Sans"/>
              <a:ea typeface="DM Sans"/>
              <a:cs typeface="DM Sans"/>
              <a:sym typeface="DM Sans"/>
            </a:endParaRPr>
          </a:p>
        </p:txBody>
      </p:sp>
      <p:pic>
        <p:nvPicPr>
          <p:cNvPr id="1457" name="Google Shape;1457;p196"/>
          <p:cNvPicPr preferRelativeResize="0"/>
          <p:nvPr/>
        </p:nvPicPr>
        <p:blipFill>
          <a:blip r:embed="rId3">
            <a:alphaModFix/>
          </a:blip>
          <a:stretch>
            <a:fillRect/>
          </a:stretch>
        </p:blipFill>
        <p:spPr>
          <a:xfrm>
            <a:off x="4572000" y="1455250"/>
            <a:ext cx="3571875" cy="23622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97"/>
          <p:cNvSpPr txBox="1"/>
          <p:nvPr/>
        </p:nvSpPr>
        <p:spPr>
          <a:xfrm>
            <a:off x="691225" y="1613900"/>
            <a:ext cx="3271200" cy="30387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Los datos normales son simétricos con respecto al promedio.</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La media, mediana y moda tienen aproximadamente el mismo valor.</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Se cumple generalmente la llamada “regla empírica” a partir de la cual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463" name="Google Shape;1463;p197"/>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Propiedades</a:t>
            </a:r>
            <a:endParaRPr b="1" sz="4000">
              <a:solidFill>
                <a:schemeClr val="dk1"/>
              </a:solidFill>
              <a:latin typeface="DM Sans"/>
              <a:ea typeface="DM Sans"/>
              <a:cs typeface="DM Sans"/>
              <a:sym typeface="DM Sans"/>
            </a:endParaRPr>
          </a:p>
        </p:txBody>
      </p:sp>
      <p:pic>
        <p:nvPicPr>
          <p:cNvPr id="1464" name="Google Shape;1464;p197"/>
          <p:cNvPicPr preferRelativeResize="0"/>
          <p:nvPr/>
        </p:nvPicPr>
        <p:blipFill>
          <a:blip r:embed="rId3">
            <a:alphaModFix/>
          </a:blip>
          <a:stretch>
            <a:fillRect/>
          </a:stretch>
        </p:blipFill>
        <p:spPr>
          <a:xfrm>
            <a:off x="4181150" y="1423475"/>
            <a:ext cx="4962849" cy="248142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198"/>
          <p:cNvSpPr txBox="1"/>
          <p:nvPr/>
        </p:nvSpPr>
        <p:spPr>
          <a:xfrm>
            <a:off x="691225" y="1613900"/>
            <a:ext cx="3271200" cy="3773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419" sz="1350">
                <a:solidFill>
                  <a:schemeClr val="dk1"/>
                </a:solidFill>
                <a:latin typeface="DM Sans"/>
                <a:ea typeface="DM Sans"/>
                <a:cs typeface="DM Sans"/>
                <a:sym typeface="DM Sans"/>
              </a:rPr>
              <a:t>Se cumple generalmente la llamada “regla empírica”:</a:t>
            </a:r>
            <a:endParaRPr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El 68% de los datos está alejado a una distancia de aproximadamente 1 desvío estándar del promedio.</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El 95% de los datos está alejado a una distancia de aproximadamente 2 desvíos estándar del promedio.</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470" name="Google Shape;1470;p198"/>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Propiedades</a:t>
            </a:r>
            <a:endParaRPr b="1" sz="4000">
              <a:solidFill>
                <a:schemeClr val="dk1"/>
              </a:solidFill>
              <a:latin typeface="DM Sans"/>
              <a:ea typeface="DM Sans"/>
              <a:cs typeface="DM Sans"/>
              <a:sym typeface="DM Sans"/>
            </a:endParaRPr>
          </a:p>
        </p:txBody>
      </p:sp>
      <p:sp>
        <p:nvSpPr>
          <p:cNvPr id="1471" name="Google Shape;1471;p198"/>
          <p:cNvSpPr txBox="1"/>
          <p:nvPr/>
        </p:nvSpPr>
        <p:spPr>
          <a:xfrm>
            <a:off x="4424225" y="1613900"/>
            <a:ext cx="3184500" cy="26715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El 99,7% de los datos está alejado a una distancia de aproximadamente 3 desvíos estándar del promedio.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rPr lang="es-419" sz="1350">
                <a:solidFill>
                  <a:schemeClr val="dk1"/>
                </a:solidFill>
                <a:latin typeface="DM Sans"/>
                <a:ea typeface="DM Sans"/>
                <a:cs typeface="DM Sans"/>
                <a:sym typeface="DM Sans"/>
              </a:rPr>
              <a:t>Con esto, cualquier dato que esté más allá de 3 veces el valor del desvío estándar alejado del promedio puede considerarse un valor extremo o atípico. Veremos los valores extremos más adelante.</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199"/>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Intervalos de </a:t>
            </a:r>
            <a:r>
              <a:rPr b="1" lang="es-419" sz="4000">
                <a:solidFill>
                  <a:srgbClr val="EAFF6A"/>
                </a:solidFill>
                <a:latin typeface="DM Sans"/>
                <a:ea typeface="DM Sans"/>
                <a:cs typeface="DM Sans"/>
                <a:sym typeface="DM Sans"/>
              </a:rPr>
              <a:t>confianza</a:t>
            </a:r>
            <a:endParaRPr b="1" sz="4000">
              <a:solidFill>
                <a:srgbClr val="EAFF6A"/>
              </a:solidFill>
              <a:latin typeface="DM Sans"/>
              <a:ea typeface="DM Sans"/>
              <a:cs typeface="DM Sans"/>
              <a:sym typeface="DM Sans"/>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200"/>
          <p:cNvSpPr txBox="1"/>
          <p:nvPr/>
        </p:nvSpPr>
        <p:spPr>
          <a:xfrm>
            <a:off x="691225" y="1613900"/>
            <a:ext cx="3271200" cy="2450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419" sz="1350">
                <a:solidFill>
                  <a:schemeClr val="dk1"/>
                </a:solidFill>
                <a:latin typeface="DM Sans"/>
                <a:ea typeface="DM Sans"/>
                <a:cs typeface="DM Sans"/>
                <a:sym typeface="DM Sans"/>
              </a:rPr>
              <a:t>Método para obtener una estimación de algún </a:t>
            </a:r>
            <a:r>
              <a:rPr b="1" lang="es-419" sz="1350">
                <a:solidFill>
                  <a:schemeClr val="dk1"/>
                </a:solidFill>
                <a:latin typeface="DM Sans"/>
                <a:ea typeface="DM Sans"/>
                <a:cs typeface="DM Sans"/>
                <a:sym typeface="DM Sans"/>
              </a:rPr>
              <a:t>parámetro poblacional </a:t>
            </a:r>
            <a:endParaRPr b="1"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rPr lang="es-419" sz="1350">
                <a:solidFill>
                  <a:schemeClr val="dk1"/>
                </a:solidFill>
                <a:latin typeface="DM Sans"/>
                <a:ea typeface="DM Sans"/>
                <a:cs typeface="DM Sans"/>
                <a:sym typeface="DM Sans"/>
              </a:rPr>
              <a:t>Existen diversos parámetros que pueden ser estimados por este método (ej. media, proporción, desviación estándar, varianza, totales)</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482" name="Google Shape;1482;p200"/>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Intervalos de confianza</a:t>
            </a:r>
            <a:endParaRPr b="1" sz="4000">
              <a:solidFill>
                <a:schemeClr val="dk1"/>
              </a:solidFill>
              <a:latin typeface="DM Sans"/>
              <a:ea typeface="DM Sans"/>
              <a:cs typeface="DM Sans"/>
              <a:sym typeface="DM Sans"/>
            </a:endParaRPr>
          </a:p>
        </p:txBody>
      </p:sp>
      <p:pic>
        <p:nvPicPr>
          <p:cNvPr id="1483" name="Google Shape;1483;p200"/>
          <p:cNvPicPr preferRelativeResize="0"/>
          <p:nvPr/>
        </p:nvPicPr>
        <p:blipFill>
          <a:blip r:embed="rId3">
            <a:alphaModFix/>
          </a:blip>
          <a:stretch>
            <a:fillRect/>
          </a:stretch>
        </p:blipFill>
        <p:spPr>
          <a:xfrm>
            <a:off x="4129125" y="1753501"/>
            <a:ext cx="2699827" cy="868770"/>
          </a:xfrm>
          <a:prstGeom prst="rect">
            <a:avLst/>
          </a:prstGeom>
          <a:noFill/>
          <a:ln>
            <a:noFill/>
          </a:ln>
        </p:spPr>
      </p:pic>
      <p:pic>
        <p:nvPicPr>
          <p:cNvPr id="1484" name="Google Shape;1484;p200"/>
          <p:cNvPicPr preferRelativeResize="0"/>
          <p:nvPr/>
        </p:nvPicPr>
        <p:blipFill>
          <a:blip r:embed="rId4">
            <a:alphaModFix/>
          </a:blip>
          <a:stretch>
            <a:fillRect/>
          </a:stretch>
        </p:blipFill>
        <p:spPr>
          <a:xfrm>
            <a:off x="5471549" y="2664827"/>
            <a:ext cx="2914933" cy="1055426"/>
          </a:xfrm>
          <a:prstGeom prst="rect">
            <a:avLst/>
          </a:prstGeom>
          <a:noFill/>
          <a:ln>
            <a:noFill/>
          </a:ln>
        </p:spPr>
      </p:pic>
      <p:pic>
        <p:nvPicPr>
          <p:cNvPr id="1485" name="Google Shape;1485;p200"/>
          <p:cNvPicPr preferRelativeResize="0"/>
          <p:nvPr/>
        </p:nvPicPr>
        <p:blipFill>
          <a:blip r:embed="rId5">
            <a:alphaModFix/>
          </a:blip>
          <a:stretch>
            <a:fillRect/>
          </a:stretch>
        </p:blipFill>
        <p:spPr>
          <a:xfrm>
            <a:off x="7522953" y="1710953"/>
            <a:ext cx="1382147" cy="86877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01"/>
          <p:cNvSpPr txBox="1"/>
          <p:nvPr/>
        </p:nvSpPr>
        <p:spPr>
          <a:xfrm>
            <a:off x="691225" y="1613900"/>
            <a:ext cx="4442100" cy="3645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419" sz="1350">
                <a:solidFill>
                  <a:schemeClr val="dk1"/>
                </a:solidFill>
                <a:latin typeface="DM Sans"/>
                <a:ea typeface="DM Sans"/>
                <a:cs typeface="DM Sans"/>
                <a:sym typeface="DM Sans"/>
              </a:rPr>
              <a:t>En cualquier estimación por intervalo se requiere de:</a:t>
            </a:r>
            <a:endParaRPr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Un estimador del parámetro poblacional (media muestral por ejemplo)</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Un nivel de significancia (Error Tipo I) que estamos dispuestos a aceptar</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Margen de error depende del tamaño de muestra y de la varianza del estimador poblacional</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A mayor tamaño de muestra (n) se espera tener menor margen de error y más pequeño el ancho del intervalo de confianza</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491" name="Google Shape;1491;p201"/>
          <p:cNvSpPr txBox="1"/>
          <p:nvPr/>
        </p:nvSpPr>
        <p:spPr>
          <a:xfrm>
            <a:off x="725225" y="94062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Intervalos de confianza</a:t>
            </a:r>
            <a:endParaRPr b="1" sz="4000">
              <a:solidFill>
                <a:schemeClr val="dk1"/>
              </a:solidFill>
              <a:latin typeface="DM Sans"/>
              <a:ea typeface="DM Sans"/>
              <a:cs typeface="DM Sans"/>
              <a:sym typeface="DM Sans"/>
            </a:endParaRPr>
          </a:p>
        </p:txBody>
      </p:sp>
      <p:pic>
        <p:nvPicPr>
          <p:cNvPr id="1492" name="Google Shape;1492;p201"/>
          <p:cNvPicPr preferRelativeResize="0"/>
          <p:nvPr/>
        </p:nvPicPr>
        <p:blipFill>
          <a:blip r:embed="rId3">
            <a:alphaModFix/>
          </a:blip>
          <a:stretch>
            <a:fillRect/>
          </a:stretch>
        </p:blipFill>
        <p:spPr>
          <a:xfrm>
            <a:off x="5434625" y="1741000"/>
            <a:ext cx="3294825" cy="1483176"/>
          </a:xfrm>
          <a:prstGeom prst="rect">
            <a:avLst/>
          </a:prstGeom>
          <a:noFill/>
          <a:ln>
            <a:noFill/>
          </a:ln>
        </p:spPr>
      </p:pic>
      <p:pic>
        <p:nvPicPr>
          <p:cNvPr id="1493" name="Google Shape;1493;p201"/>
          <p:cNvPicPr preferRelativeResize="0"/>
          <p:nvPr/>
        </p:nvPicPr>
        <p:blipFill>
          <a:blip r:embed="rId4">
            <a:alphaModFix/>
          </a:blip>
          <a:stretch>
            <a:fillRect/>
          </a:stretch>
        </p:blipFill>
        <p:spPr>
          <a:xfrm>
            <a:off x="5468103" y="3453429"/>
            <a:ext cx="3261347" cy="651546"/>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202"/>
          <p:cNvSpPr txBox="1"/>
          <p:nvPr/>
        </p:nvSpPr>
        <p:spPr>
          <a:xfrm>
            <a:off x="632675" y="1329550"/>
            <a:ext cx="4442100" cy="1605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419" sz="1350">
                <a:solidFill>
                  <a:schemeClr val="dk1"/>
                </a:solidFill>
                <a:latin typeface="DM Sans"/>
                <a:ea typeface="DM Sans"/>
                <a:cs typeface="DM Sans"/>
                <a:sym typeface="DM Sans"/>
              </a:rPr>
              <a:t>Nos interesa conocer una estimación por intervalo del saldo de cuentas de nuestros clientes al 95% de confianza.</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499" name="Google Shape;1499;p202"/>
          <p:cNvSpPr txBox="1"/>
          <p:nvPr/>
        </p:nvSpPr>
        <p:spPr>
          <a:xfrm>
            <a:off x="666675" y="65627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1500" name="Google Shape;1500;p202"/>
          <p:cNvSpPr txBox="1"/>
          <p:nvPr/>
        </p:nvSpPr>
        <p:spPr>
          <a:xfrm>
            <a:off x="733750" y="2100050"/>
            <a:ext cx="4341000" cy="25140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419" sz="950">
                <a:solidFill>
                  <a:srgbClr val="C586C0"/>
                </a:solidFill>
                <a:highlight>
                  <a:srgbClr val="1E1E1E"/>
                </a:highlight>
                <a:latin typeface="Courier New"/>
                <a:ea typeface="Courier New"/>
                <a:cs typeface="Courier New"/>
                <a:sym typeface="Courier New"/>
              </a:rPr>
              <a:t>from</a:t>
            </a:r>
            <a:r>
              <a:rPr lang="es-419" sz="950">
                <a:solidFill>
                  <a:srgbClr val="D4D4D4"/>
                </a:solidFill>
                <a:highlight>
                  <a:srgbClr val="1E1E1E"/>
                </a:highlight>
                <a:latin typeface="Courier New"/>
                <a:ea typeface="Courier New"/>
                <a:cs typeface="Courier New"/>
                <a:sym typeface="Courier New"/>
              </a:rPr>
              <a:t> scipy.stats </a:t>
            </a:r>
            <a:r>
              <a:rPr lang="es-419" sz="950">
                <a:solidFill>
                  <a:srgbClr val="C586C0"/>
                </a:solidFill>
                <a:highlight>
                  <a:srgbClr val="1E1E1E"/>
                </a:highlight>
                <a:latin typeface="Courier New"/>
                <a:ea typeface="Courier New"/>
                <a:cs typeface="Courier New"/>
                <a:sym typeface="Courier New"/>
              </a:rPr>
              <a:t>import</a:t>
            </a:r>
            <a:r>
              <a:rPr lang="es-419" sz="950">
                <a:solidFill>
                  <a:srgbClr val="D4D4D4"/>
                </a:solidFill>
                <a:highlight>
                  <a:srgbClr val="1E1E1E"/>
                </a:highlight>
                <a:latin typeface="Courier New"/>
                <a:ea typeface="Courier New"/>
                <a:cs typeface="Courier New"/>
                <a:sym typeface="Courier New"/>
              </a:rPr>
              <a:t> t</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950">
                <a:solidFill>
                  <a:srgbClr val="D4D4D4"/>
                </a:solidFill>
                <a:highlight>
                  <a:srgbClr val="1E1E1E"/>
                </a:highlight>
                <a:latin typeface="Courier New"/>
                <a:ea typeface="Courier New"/>
                <a:cs typeface="Courier New"/>
                <a:sym typeface="Courier New"/>
              </a:rPr>
              <a:t>m = bank.balance.mean</a:t>
            </a:r>
            <a:r>
              <a:rPr lang="es-419"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950">
                <a:solidFill>
                  <a:srgbClr val="D4D4D4"/>
                </a:solidFill>
                <a:highlight>
                  <a:srgbClr val="1E1E1E"/>
                </a:highlight>
                <a:latin typeface="Courier New"/>
                <a:ea typeface="Courier New"/>
                <a:cs typeface="Courier New"/>
                <a:sym typeface="Courier New"/>
              </a:rPr>
              <a:t>s = bank.balance.std</a:t>
            </a:r>
            <a:r>
              <a:rPr lang="es-419"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950">
                <a:solidFill>
                  <a:srgbClr val="D4D4D4"/>
                </a:solidFill>
                <a:highlight>
                  <a:srgbClr val="1E1E1E"/>
                </a:highlight>
                <a:latin typeface="Courier New"/>
                <a:ea typeface="Courier New"/>
                <a:cs typeface="Courier New"/>
                <a:sym typeface="Courier New"/>
              </a:rPr>
              <a:t>dof = </a:t>
            </a:r>
            <a:r>
              <a:rPr lang="es-419" sz="950">
                <a:solidFill>
                  <a:srgbClr val="DCDCAA"/>
                </a:solidFill>
                <a:highlight>
                  <a:srgbClr val="1E1E1E"/>
                </a:highlight>
                <a:latin typeface="Courier New"/>
                <a:ea typeface="Courier New"/>
                <a:cs typeface="Courier New"/>
                <a:sym typeface="Courier New"/>
              </a:rPr>
              <a:t>len</a:t>
            </a:r>
            <a:r>
              <a:rPr lang="es-419" sz="950">
                <a:solidFill>
                  <a:srgbClr val="DCDCDC"/>
                </a:solidFill>
                <a:highlight>
                  <a:srgbClr val="1E1E1E"/>
                </a:highlight>
                <a:latin typeface="Courier New"/>
                <a:ea typeface="Courier New"/>
                <a:cs typeface="Courier New"/>
                <a:sym typeface="Courier New"/>
              </a:rPr>
              <a:t>(</a:t>
            </a:r>
            <a:r>
              <a:rPr lang="es-419" sz="950">
                <a:solidFill>
                  <a:srgbClr val="D4D4D4"/>
                </a:solidFill>
                <a:highlight>
                  <a:srgbClr val="1E1E1E"/>
                </a:highlight>
                <a:latin typeface="Courier New"/>
                <a:ea typeface="Courier New"/>
                <a:cs typeface="Courier New"/>
                <a:sym typeface="Courier New"/>
              </a:rPr>
              <a:t>bank.balance</a:t>
            </a:r>
            <a:r>
              <a:rPr lang="es-419" sz="950">
                <a:solidFill>
                  <a:srgbClr val="DCDCDC"/>
                </a:solidFill>
                <a:highlight>
                  <a:srgbClr val="1E1E1E"/>
                </a:highlight>
                <a:latin typeface="Courier New"/>
                <a:ea typeface="Courier New"/>
                <a:cs typeface="Courier New"/>
                <a:sym typeface="Courier New"/>
              </a:rPr>
              <a:t>)</a:t>
            </a:r>
            <a:r>
              <a:rPr lang="es-419" sz="950">
                <a:solidFill>
                  <a:srgbClr val="B5CEA8"/>
                </a:solidFill>
                <a:highlight>
                  <a:srgbClr val="1E1E1E"/>
                </a:highlight>
                <a:latin typeface="Courier New"/>
                <a:ea typeface="Courier New"/>
                <a:cs typeface="Courier New"/>
                <a:sym typeface="Courier New"/>
              </a:rPr>
              <a:t>-1</a:t>
            </a:r>
            <a:endParaRPr sz="950">
              <a:solidFill>
                <a:srgbClr val="B5CEA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950">
                <a:solidFill>
                  <a:srgbClr val="D4D4D4"/>
                </a:solidFill>
                <a:highlight>
                  <a:srgbClr val="1E1E1E"/>
                </a:highlight>
                <a:latin typeface="Courier New"/>
                <a:ea typeface="Courier New"/>
                <a:cs typeface="Courier New"/>
                <a:sym typeface="Courier New"/>
              </a:rPr>
              <a:t>confianza = </a:t>
            </a:r>
            <a:r>
              <a:rPr lang="es-419" sz="950">
                <a:solidFill>
                  <a:srgbClr val="B5CEA8"/>
                </a:solidFill>
                <a:highlight>
                  <a:srgbClr val="1E1E1E"/>
                </a:highlight>
                <a:latin typeface="Courier New"/>
                <a:ea typeface="Courier New"/>
                <a:cs typeface="Courier New"/>
                <a:sym typeface="Courier New"/>
              </a:rPr>
              <a:t>0.95</a:t>
            </a:r>
            <a:endParaRPr sz="950">
              <a:solidFill>
                <a:srgbClr val="B5CEA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950">
                <a:solidFill>
                  <a:srgbClr val="D4D4D4"/>
                </a:solidFill>
                <a:highlight>
                  <a:srgbClr val="1E1E1E"/>
                </a:highlight>
                <a:latin typeface="Courier New"/>
                <a:ea typeface="Courier New"/>
                <a:cs typeface="Courier New"/>
                <a:sym typeface="Courier New"/>
              </a:rPr>
              <a:t>t_crit = np.</a:t>
            </a:r>
            <a:r>
              <a:rPr lang="es-419" sz="950">
                <a:solidFill>
                  <a:srgbClr val="DCDCAA"/>
                </a:solidFill>
                <a:highlight>
                  <a:srgbClr val="1E1E1E"/>
                </a:highlight>
                <a:latin typeface="Courier New"/>
                <a:ea typeface="Courier New"/>
                <a:cs typeface="Courier New"/>
                <a:sym typeface="Courier New"/>
              </a:rPr>
              <a:t>abs</a:t>
            </a:r>
            <a:r>
              <a:rPr lang="es-419" sz="950">
                <a:solidFill>
                  <a:srgbClr val="DCDCDC"/>
                </a:solidFill>
                <a:highlight>
                  <a:srgbClr val="1E1E1E"/>
                </a:highlight>
                <a:latin typeface="Courier New"/>
                <a:ea typeface="Courier New"/>
                <a:cs typeface="Courier New"/>
                <a:sym typeface="Courier New"/>
              </a:rPr>
              <a:t>(</a:t>
            </a:r>
            <a:r>
              <a:rPr lang="es-419" sz="950">
                <a:solidFill>
                  <a:srgbClr val="D4D4D4"/>
                </a:solidFill>
                <a:highlight>
                  <a:srgbClr val="1E1E1E"/>
                </a:highlight>
                <a:latin typeface="Courier New"/>
                <a:ea typeface="Courier New"/>
                <a:cs typeface="Courier New"/>
                <a:sym typeface="Courier New"/>
              </a:rPr>
              <a:t>t.ppf</a:t>
            </a:r>
            <a:r>
              <a:rPr lang="es-419" sz="950">
                <a:solidFill>
                  <a:srgbClr val="DCDCDC"/>
                </a:solidFill>
                <a:highlight>
                  <a:srgbClr val="1E1E1E"/>
                </a:highlight>
                <a:latin typeface="Courier New"/>
                <a:ea typeface="Courier New"/>
                <a:cs typeface="Courier New"/>
                <a:sym typeface="Courier New"/>
              </a:rPr>
              <a:t>((</a:t>
            </a:r>
            <a:r>
              <a:rPr lang="es-419" sz="950">
                <a:solidFill>
                  <a:srgbClr val="B5CEA8"/>
                </a:solidFill>
                <a:highlight>
                  <a:srgbClr val="1E1E1E"/>
                </a:highlight>
                <a:latin typeface="Courier New"/>
                <a:ea typeface="Courier New"/>
                <a:cs typeface="Courier New"/>
                <a:sym typeface="Courier New"/>
              </a:rPr>
              <a:t>1</a:t>
            </a:r>
            <a:r>
              <a:rPr lang="es-419" sz="950">
                <a:solidFill>
                  <a:srgbClr val="D4D4D4"/>
                </a:solidFill>
                <a:highlight>
                  <a:srgbClr val="1E1E1E"/>
                </a:highlight>
                <a:latin typeface="Courier New"/>
                <a:ea typeface="Courier New"/>
                <a:cs typeface="Courier New"/>
                <a:sym typeface="Courier New"/>
              </a:rPr>
              <a:t>-confianza</a:t>
            </a:r>
            <a:r>
              <a:rPr lang="es-419" sz="950">
                <a:solidFill>
                  <a:srgbClr val="DCDCDC"/>
                </a:solidFill>
                <a:highlight>
                  <a:srgbClr val="1E1E1E"/>
                </a:highlight>
                <a:latin typeface="Courier New"/>
                <a:ea typeface="Courier New"/>
                <a:cs typeface="Courier New"/>
                <a:sym typeface="Courier New"/>
              </a:rPr>
              <a:t>)</a:t>
            </a:r>
            <a:r>
              <a:rPr lang="es-419" sz="950">
                <a:solidFill>
                  <a:srgbClr val="D4D4D4"/>
                </a:solidFill>
                <a:highlight>
                  <a:srgbClr val="1E1E1E"/>
                </a:highlight>
                <a:latin typeface="Courier New"/>
                <a:ea typeface="Courier New"/>
                <a:cs typeface="Courier New"/>
                <a:sym typeface="Courier New"/>
              </a:rPr>
              <a:t>/</a:t>
            </a:r>
            <a:r>
              <a:rPr lang="es-419" sz="950">
                <a:solidFill>
                  <a:srgbClr val="B5CEA8"/>
                </a:solidFill>
                <a:highlight>
                  <a:srgbClr val="1E1E1E"/>
                </a:highlight>
                <a:latin typeface="Courier New"/>
                <a:ea typeface="Courier New"/>
                <a:cs typeface="Courier New"/>
                <a:sym typeface="Courier New"/>
              </a:rPr>
              <a:t>2</a:t>
            </a:r>
            <a:r>
              <a:rPr lang="es-419" sz="950">
                <a:solidFill>
                  <a:srgbClr val="DCDCDC"/>
                </a:solidFill>
                <a:highlight>
                  <a:srgbClr val="1E1E1E"/>
                </a:highlight>
                <a:latin typeface="Courier New"/>
                <a:ea typeface="Courier New"/>
                <a:cs typeface="Courier New"/>
                <a:sym typeface="Courier New"/>
              </a:rPr>
              <a:t>,</a:t>
            </a:r>
            <a:r>
              <a:rPr lang="es-419" sz="950">
                <a:solidFill>
                  <a:srgbClr val="D4D4D4"/>
                </a:solidFill>
                <a:highlight>
                  <a:srgbClr val="1E1E1E"/>
                </a:highlight>
                <a:latin typeface="Courier New"/>
                <a:ea typeface="Courier New"/>
                <a:cs typeface="Courier New"/>
                <a:sym typeface="Courier New"/>
              </a:rPr>
              <a:t>dof</a:t>
            </a:r>
            <a:r>
              <a:rPr lang="es-419" sz="950">
                <a:solidFill>
                  <a:srgbClr val="DCDCDC"/>
                </a:solidFill>
                <a:highlight>
                  <a:srgbClr val="1E1E1E"/>
                </a:highlight>
                <a:latin typeface="Courier New"/>
                <a:ea typeface="Courier New"/>
                <a:cs typeface="Courier New"/>
                <a:sym typeface="Courier New"/>
              </a:rPr>
              <a:t>))</a:t>
            </a:r>
            <a:r>
              <a:rPr lang="es-419" sz="950">
                <a:solidFill>
                  <a:srgbClr val="D4D4D4"/>
                </a:solidFill>
                <a:highlight>
                  <a:srgbClr val="1E1E1E"/>
                </a:highlight>
                <a:latin typeface="Courier New"/>
                <a:ea typeface="Courier New"/>
                <a:cs typeface="Courier New"/>
                <a:sym typeface="Courier New"/>
              </a:rPr>
              <a:t> </a:t>
            </a:r>
            <a:r>
              <a:rPr lang="es-419" sz="950">
                <a:solidFill>
                  <a:srgbClr val="6AA94F"/>
                </a:solidFill>
                <a:highlight>
                  <a:srgbClr val="1E1E1E"/>
                </a:highlight>
                <a:latin typeface="Courier New"/>
                <a:ea typeface="Courier New"/>
                <a:cs typeface="Courier New"/>
                <a:sym typeface="Courier New"/>
              </a:rPr>
              <a:t># Valor critico</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950">
                <a:solidFill>
                  <a:srgbClr val="DCDCAA"/>
                </a:solidFill>
                <a:highlight>
                  <a:srgbClr val="1E1E1E"/>
                </a:highlight>
                <a:latin typeface="Courier New"/>
                <a:ea typeface="Courier New"/>
                <a:cs typeface="Courier New"/>
                <a:sym typeface="Courier New"/>
              </a:rPr>
              <a:t>print</a:t>
            </a:r>
            <a:r>
              <a:rPr lang="es-419" sz="950">
                <a:solidFill>
                  <a:srgbClr val="DCDCDC"/>
                </a:solidFill>
                <a:highlight>
                  <a:srgbClr val="1E1E1E"/>
                </a:highlight>
                <a:latin typeface="Courier New"/>
                <a:ea typeface="Courier New"/>
                <a:cs typeface="Courier New"/>
                <a:sym typeface="Courier New"/>
              </a:rPr>
              <a:t>(</a:t>
            </a:r>
            <a:r>
              <a:rPr lang="es-419" sz="950">
                <a:solidFill>
                  <a:srgbClr val="D4D4D4"/>
                </a:solidFill>
                <a:highlight>
                  <a:srgbClr val="1E1E1E"/>
                </a:highlight>
                <a:latin typeface="Courier New"/>
                <a:ea typeface="Courier New"/>
                <a:cs typeface="Courier New"/>
                <a:sym typeface="Courier New"/>
              </a:rPr>
              <a:t>t_crit</a:t>
            </a:r>
            <a:r>
              <a:rPr lang="es-419" sz="950">
                <a:solidFill>
                  <a:srgbClr val="DCDCDC"/>
                </a:solidFill>
                <a:highlight>
                  <a:srgbClr val="1E1E1E"/>
                </a:highlight>
                <a:latin typeface="Courier New"/>
                <a:ea typeface="Courier New"/>
                <a:cs typeface="Courier New"/>
                <a:sym typeface="Courier New"/>
              </a:rPr>
              <a:t>)</a:t>
            </a:r>
            <a:endParaRPr sz="9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950">
                <a:solidFill>
                  <a:srgbClr val="DCDCDC"/>
                </a:solidFill>
                <a:highlight>
                  <a:srgbClr val="1E1E1E"/>
                </a:highlight>
                <a:latin typeface="Courier New"/>
                <a:ea typeface="Courier New"/>
                <a:cs typeface="Courier New"/>
                <a:sym typeface="Courier New"/>
              </a:rPr>
              <a:t>(</a:t>
            </a:r>
            <a:r>
              <a:rPr lang="es-419" sz="950">
                <a:solidFill>
                  <a:srgbClr val="D4D4D4"/>
                </a:solidFill>
                <a:highlight>
                  <a:srgbClr val="1E1E1E"/>
                </a:highlight>
                <a:latin typeface="Courier New"/>
                <a:ea typeface="Courier New"/>
                <a:cs typeface="Courier New"/>
                <a:sym typeface="Courier New"/>
              </a:rPr>
              <a:t>m-s*t_crit/np.sqrt</a:t>
            </a:r>
            <a:r>
              <a:rPr lang="es-419" sz="950">
                <a:solidFill>
                  <a:srgbClr val="DCDCDC"/>
                </a:solidFill>
                <a:highlight>
                  <a:srgbClr val="1E1E1E"/>
                </a:highlight>
                <a:latin typeface="Courier New"/>
                <a:ea typeface="Courier New"/>
                <a:cs typeface="Courier New"/>
                <a:sym typeface="Courier New"/>
              </a:rPr>
              <a:t>(</a:t>
            </a:r>
            <a:r>
              <a:rPr lang="es-419" sz="950">
                <a:solidFill>
                  <a:srgbClr val="DCDCAA"/>
                </a:solidFill>
                <a:highlight>
                  <a:srgbClr val="1E1E1E"/>
                </a:highlight>
                <a:latin typeface="Courier New"/>
                <a:ea typeface="Courier New"/>
                <a:cs typeface="Courier New"/>
                <a:sym typeface="Courier New"/>
              </a:rPr>
              <a:t>len</a:t>
            </a:r>
            <a:r>
              <a:rPr lang="es-419" sz="950">
                <a:solidFill>
                  <a:srgbClr val="DCDCDC"/>
                </a:solidFill>
                <a:highlight>
                  <a:srgbClr val="1E1E1E"/>
                </a:highlight>
                <a:latin typeface="Courier New"/>
                <a:ea typeface="Courier New"/>
                <a:cs typeface="Courier New"/>
                <a:sym typeface="Courier New"/>
              </a:rPr>
              <a:t>(</a:t>
            </a:r>
            <a:r>
              <a:rPr lang="es-419" sz="950">
                <a:solidFill>
                  <a:srgbClr val="D4D4D4"/>
                </a:solidFill>
                <a:highlight>
                  <a:srgbClr val="1E1E1E"/>
                </a:highlight>
                <a:latin typeface="Courier New"/>
                <a:ea typeface="Courier New"/>
                <a:cs typeface="Courier New"/>
                <a:sym typeface="Courier New"/>
              </a:rPr>
              <a:t>bank.balance</a:t>
            </a:r>
            <a:r>
              <a:rPr lang="es-419" sz="950">
                <a:solidFill>
                  <a:srgbClr val="DCDCDC"/>
                </a:solidFill>
                <a:highlight>
                  <a:srgbClr val="1E1E1E"/>
                </a:highlight>
                <a:latin typeface="Courier New"/>
                <a:ea typeface="Courier New"/>
                <a:cs typeface="Courier New"/>
                <a:sym typeface="Courier New"/>
              </a:rPr>
              <a:t>)),</a:t>
            </a:r>
            <a:r>
              <a:rPr lang="es-419" sz="950">
                <a:solidFill>
                  <a:srgbClr val="D4D4D4"/>
                </a:solidFill>
                <a:highlight>
                  <a:srgbClr val="1E1E1E"/>
                </a:highlight>
                <a:latin typeface="Courier New"/>
                <a:ea typeface="Courier New"/>
                <a:cs typeface="Courier New"/>
                <a:sym typeface="Courier New"/>
              </a:rPr>
              <a:t> m+s*t_crit/np.sqrt</a:t>
            </a:r>
            <a:r>
              <a:rPr lang="es-419" sz="950">
                <a:solidFill>
                  <a:srgbClr val="DCDCDC"/>
                </a:solidFill>
                <a:highlight>
                  <a:srgbClr val="1E1E1E"/>
                </a:highlight>
                <a:latin typeface="Courier New"/>
                <a:ea typeface="Courier New"/>
                <a:cs typeface="Courier New"/>
                <a:sym typeface="Courier New"/>
              </a:rPr>
              <a:t>(</a:t>
            </a:r>
            <a:r>
              <a:rPr lang="es-419" sz="950">
                <a:solidFill>
                  <a:srgbClr val="DCDCAA"/>
                </a:solidFill>
                <a:highlight>
                  <a:srgbClr val="1E1E1E"/>
                </a:highlight>
                <a:latin typeface="Courier New"/>
                <a:ea typeface="Courier New"/>
                <a:cs typeface="Courier New"/>
                <a:sym typeface="Courier New"/>
              </a:rPr>
              <a:t>len</a:t>
            </a:r>
            <a:r>
              <a:rPr lang="es-419" sz="950">
                <a:solidFill>
                  <a:srgbClr val="DCDCDC"/>
                </a:solidFill>
                <a:highlight>
                  <a:srgbClr val="1E1E1E"/>
                </a:highlight>
                <a:latin typeface="Courier New"/>
                <a:ea typeface="Courier New"/>
                <a:cs typeface="Courier New"/>
                <a:sym typeface="Courier New"/>
              </a:rPr>
              <a:t>(</a:t>
            </a:r>
            <a:r>
              <a:rPr lang="es-419" sz="950">
                <a:solidFill>
                  <a:srgbClr val="D4D4D4"/>
                </a:solidFill>
                <a:highlight>
                  <a:srgbClr val="1E1E1E"/>
                </a:highlight>
                <a:latin typeface="Courier New"/>
                <a:ea typeface="Courier New"/>
                <a:cs typeface="Courier New"/>
                <a:sym typeface="Courier New"/>
              </a:rPr>
              <a:t>bank.balance</a:t>
            </a:r>
            <a:r>
              <a:rPr lang="es-419" sz="950">
                <a:solidFill>
                  <a:srgbClr val="DCDCDC"/>
                </a:solidFill>
                <a:highlight>
                  <a:srgbClr val="1E1E1E"/>
                </a:highlight>
                <a:latin typeface="Courier New"/>
                <a:ea typeface="Courier New"/>
                <a:cs typeface="Courier New"/>
                <a:sym typeface="Courier New"/>
              </a:rPr>
              <a:t>)))</a:t>
            </a:r>
            <a:r>
              <a:rPr lang="es-419" sz="950">
                <a:solidFill>
                  <a:srgbClr val="D4D4D4"/>
                </a:solidFill>
                <a:highlight>
                  <a:srgbClr val="1E1E1E"/>
                </a:highlight>
                <a:latin typeface="Courier New"/>
                <a:ea typeface="Courier New"/>
                <a:cs typeface="Courier New"/>
                <a:sym typeface="Courier New"/>
              </a:rPr>
              <a:t> </a:t>
            </a:r>
            <a:r>
              <a:rPr lang="es-419" sz="950">
                <a:solidFill>
                  <a:srgbClr val="6AA94F"/>
                </a:solidFill>
                <a:highlight>
                  <a:srgbClr val="1E1E1E"/>
                </a:highlight>
                <a:latin typeface="Courier New"/>
                <a:ea typeface="Courier New"/>
                <a:cs typeface="Courier New"/>
                <a:sym typeface="Courier New"/>
              </a:rPr>
              <a:t># Intervalo</a:t>
            </a:r>
            <a:endParaRPr sz="9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950">
                <a:solidFill>
                  <a:srgbClr val="D4D4D4"/>
                </a:solidFill>
                <a:highlight>
                  <a:srgbClr val="1E1E1E"/>
                </a:highlight>
                <a:latin typeface="Courier New"/>
                <a:ea typeface="Courier New"/>
                <a:cs typeface="Courier New"/>
                <a:sym typeface="Courier New"/>
              </a:rPr>
              <a:t>&gt;&gt;&gt;(1334.205344373427, 1390.3387709967262)</a:t>
            </a:r>
            <a:endParaRPr sz="950">
              <a:solidFill>
                <a:srgbClr val="D4D4D4"/>
              </a:solidFill>
              <a:highlight>
                <a:srgbClr val="1E1E1E"/>
              </a:highlight>
              <a:latin typeface="Courier New"/>
              <a:ea typeface="Courier New"/>
              <a:cs typeface="Courier New"/>
              <a:sym typeface="Courier New"/>
            </a:endParaRPr>
          </a:p>
        </p:txBody>
      </p:sp>
      <p:pic>
        <p:nvPicPr>
          <p:cNvPr id="1501" name="Google Shape;1501;p202"/>
          <p:cNvPicPr preferRelativeResize="0"/>
          <p:nvPr/>
        </p:nvPicPr>
        <p:blipFill>
          <a:blip r:embed="rId3">
            <a:alphaModFix/>
          </a:blip>
          <a:stretch>
            <a:fillRect/>
          </a:stretch>
        </p:blipFill>
        <p:spPr>
          <a:xfrm>
            <a:off x="5328225" y="1655300"/>
            <a:ext cx="3399000" cy="2424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50"/>
          <p:cNvPicPr preferRelativeResize="0"/>
          <p:nvPr/>
        </p:nvPicPr>
        <p:blipFill rotWithShape="1">
          <a:blip r:embed="rId3">
            <a:alphaModFix/>
          </a:blip>
          <a:srcRect b="0" l="0" r="0" t="0"/>
          <a:stretch/>
        </p:blipFill>
        <p:spPr>
          <a:xfrm>
            <a:off x="2329337" y="461000"/>
            <a:ext cx="4155475" cy="2048474"/>
          </a:xfrm>
          <a:prstGeom prst="rect">
            <a:avLst/>
          </a:prstGeom>
          <a:noFill/>
          <a:ln>
            <a:noFill/>
          </a:ln>
        </p:spPr>
      </p:pic>
      <p:sp>
        <p:nvSpPr>
          <p:cNvPr id="281" name="Google Shape;281;p50"/>
          <p:cNvSpPr txBox="1"/>
          <p:nvPr/>
        </p:nvSpPr>
        <p:spPr>
          <a:xfrm>
            <a:off x="2329350" y="2581600"/>
            <a:ext cx="4485300" cy="21009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6AA94F"/>
                </a:solidFill>
                <a:highlight>
                  <a:srgbClr val="1E1E1E"/>
                </a:highlight>
                <a:latin typeface="Courier New"/>
                <a:ea typeface="Courier New"/>
                <a:cs typeface="Courier New"/>
                <a:sym typeface="Courier New"/>
              </a:rPr>
              <a:t># Axis level</a:t>
            </a:r>
            <a:endParaRPr b="0" i="0" sz="1050" u="none" cap="none" strike="noStrike">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C586C0"/>
                </a:solidFill>
                <a:highlight>
                  <a:srgbClr val="1E1E1E"/>
                </a:highlight>
                <a:latin typeface="Courier New"/>
                <a:ea typeface="Courier New"/>
                <a:cs typeface="Courier New"/>
                <a:sym typeface="Courier New"/>
              </a:rPr>
              <a:t>import</a:t>
            </a:r>
            <a:r>
              <a:rPr b="0" i="0" lang="es-419" sz="1050" u="none" cap="none" strike="noStrike">
                <a:solidFill>
                  <a:srgbClr val="D4D4D4"/>
                </a:solidFill>
                <a:highlight>
                  <a:srgbClr val="1E1E1E"/>
                </a:highlight>
                <a:latin typeface="Courier New"/>
                <a:ea typeface="Courier New"/>
                <a:cs typeface="Courier New"/>
                <a:sym typeface="Courier New"/>
              </a:rPr>
              <a:t> matplotlib.pyplot </a:t>
            </a:r>
            <a:r>
              <a:rPr b="0" i="0" lang="es-419" sz="1050" u="none" cap="none" strike="noStrike">
                <a:solidFill>
                  <a:srgbClr val="C586C0"/>
                </a:solidFill>
                <a:highlight>
                  <a:srgbClr val="1E1E1E"/>
                </a:highlight>
                <a:latin typeface="Courier New"/>
                <a:ea typeface="Courier New"/>
                <a:cs typeface="Courier New"/>
                <a:sym typeface="Courier New"/>
              </a:rPr>
              <a:t>as</a:t>
            </a:r>
            <a:r>
              <a:rPr b="0" i="0" lang="es-419" sz="1050" u="none" cap="none" strike="noStrike">
                <a:solidFill>
                  <a:srgbClr val="D4D4D4"/>
                </a:solidFill>
                <a:highlight>
                  <a:srgbClr val="1E1E1E"/>
                </a:highlight>
                <a:latin typeface="Courier New"/>
                <a:ea typeface="Courier New"/>
                <a:cs typeface="Courier New"/>
                <a:sym typeface="Courier New"/>
              </a:rPr>
              <a:t> plt</a:t>
            </a:r>
            <a:endParaRPr b="0" i="0" sz="10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f</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axs = plt.subplots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B5CEA8"/>
                </a:solidFill>
                <a:highlight>
                  <a:srgbClr val="1E1E1E"/>
                </a:highlight>
                <a:latin typeface="Courier New"/>
                <a:ea typeface="Courier New"/>
                <a:cs typeface="Courier New"/>
                <a:sym typeface="Courier New"/>
              </a:rPr>
              <a:t>1</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a:t>
            </a:r>
            <a:r>
              <a:rPr b="0" i="0" lang="es-419" sz="1050" u="none" cap="none" strike="noStrike">
                <a:solidFill>
                  <a:srgbClr val="B5CEA8"/>
                </a:solidFill>
                <a:highlight>
                  <a:srgbClr val="1E1E1E"/>
                </a:highlight>
                <a:latin typeface="Courier New"/>
                <a:ea typeface="Courier New"/>
                <a:cs typeface="Courier New"/>
                <a:sym typeface="Courier New"/>
              </a:rPr>
              <a:t>2</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figsize=</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B5CEA8"/>
                </a:solidFill>
                <a:highlight>
                  <a:srgbClr val="1E1E1E"/>
                </a:highlight>
                <a:latin typeface="Courier New"/>
                <a:ea typeface="Courier New"/>
                <a:cs typeface="Courier New"/>
                <a:sym typeface="Courier New"/>
              </a:rPr>
              <a:t>8</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a:t>
            </a:r>
            <a:r>
              <a:rPr b="0" i="0" lang="es-419" sz="1050" u="none" cap="none" strike="noStrike">
                <a:solidFill>
                  <a:srgbClr val="B5CEA8"/>
                </a:solidFill>
                <a:highlight>
                  <a:srgbClr val="1E1E1E"/>
                </a:highlight>
                <a:latin typeface="Courier New"/>
                <a:ea typeface="Courier New"/>
                <a:cs typeface="Courier New"/>
                <a:sym typeface="Courier New"/>
              </a:rPr>
              <a:t>4</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gridspec_kw=</a:t>
            </a:r>
            <a:r>
              <a:rPr b="0" i="0" lang="es-419" sz="1050" u="none" cap="none" strike="noStrike">
                <a:solidFill>
                  <a:srgbClr val="4EC9B0"/>
                </a:solidFill>
                <a:highlight>
                  <a:srgbClr val="1E1E1E"/>
                </a:highlight>
                <a:latin typeface="Courier New"/>
                <a:ea typeface="Courier New"/>
                <a:cs typeface="Courier New"/>
                <a:sym typeface="Courier New"/>
              </a:rPr>
              <a:t>dict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width_ratios=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B5CEA8"/>
                </a:solidFill>
                <a:highlight>
                  <a:srgbClr val="1E1E1E"/>
                </a:highlight>
                <a:latin typeface="Courier New"/>
                <a:ea typeface="Courier New"/>
                <a:cs typeface="Courier New"/>
                <a:sym typeface="Courier New"/>
              </a:rPr>
              <a:t>4</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a:t>
            </a:r>
            <a:r>
              <a:rPr b="0" i="0" lang="es-419" sz="1050" u="none" cap="none" strike="noStrike">
                <a:solidFill>
                  <a:srgbClr val="B5CEA8"/>
                </a:solidFill>
                <a:highlight>
                  <a:srgbClr val="1E1E1E"/>
                </a:highlight>
                <a:latin typeface="Courier New"/>
                <a:ea typeface="Courier New"/>
                <a:cs typeface="Courier New"/>
                <a:sym typeface="Courier New"/>
              </a:rPr>
              <a:t>3</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sns.scatterplot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data=penguins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x=</a:t>
            </a:r>
            <a:r>
              <a:rPr b="0" i="0" lang="es-419" sz="1050" u="none" cap="none" strike="noStrike">
                <a:solidFill>
                  <a:srgbClr val="CE9178"/>
                </a:solidFill>
                <a:highlight>
                  <a:srgbClr val="1E1E1E"/>
                </a:highlight>
                <a:latin typeface="Courier New"/>
                <a:ea typeface="Courier New"/>
                <a:cs typeface="Courier New"/>
                <a:sym typeface="Courier New"/>
              </a:rPr>
              <a:t>"flipper_length_mm"</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y=</a:t>
            </a:r>
            <a:r>
              <a:rPr b="0" i="0" lang="es-419" sz="1050" u="none" cap="none" strike="noStrike">
                <a:solidFill>
                  <a:srgbClr val="CE9178"/>
                </a:solidFill>
                <a:highlight>
                  <a:srgbClr val="1E1E1E"/>
                </a:highlight>
                <a:latin typeface="Courier New"/>
                <a:ea typeface="Courier New"/>
                <a:cs typeface="Courier New"/>
                <a:sym typeface="Courier New"/>
              </a:rPr>
              <a:t>"bill_length_mm"</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hue=</a:t>
            </a:r>
            <a:r>
              <a:rPr b="0" i="0" lang="es-419" sz="1050" u="none" cap="none" strike="noStrike">
                <a:solidFill>
                  <a:srgbClr val="CE9178"/>
                </a:solidFill>
                <a:highlight>
                  <a:srgbClr val="1E1E1E"/>
                </a:highlight>
                <a:latin typeface="Courier New"/>
                <a:ea typeface="Courier New"/>
                <a:cs typeface="Courier New"/>
                <a:sym typeface="Courier New"/>
              </a:rPr>
              <a:t>"species"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ax=axs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B5CEA8"/>
                </a:solidFill>
                <a:highlight>
                  <a:srgbClr val="1E1E1E"/>
                </a:highlight>
                <a:latin typeface="Courier New"/>
                <a:ea typeface="Courier New"/>
                <a:cs typeface="Courier New"/>
                <a:sym typeface="Courier New"/>
              </a:rPr>
              <a:t>0</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sns.histplot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data=penguins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x=</a:t>
            </a:r>
            <a:r>
              <a:rPr b="0" i="0" lang="es-419" sz="1050" u="none" cap="none" strike="noStrike">
                <a:solidFill>
                  <a:srgbClr val="CE9178"/>
                </a:solidFill>
                <a:highlight>
                  <a:srgbClr val="1E1E1E"/>
                </a:highlight>
                <a:latin typeface="Courier New"/>
                <a:ea typeface="Courier New"/>
                <a:cs typeface="Courier New"/>
                <a:sym typeface="Courier New"/>
              </a:rPr>
              <a:t>"species"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hue=</a:t>
            </a:r>
            <a:r>
              <a:rPr b="0" i="0" lang="es-419" sz="1050" u="none" cap="none" strike="noStrike">
                <a:solidFill>
                  <a:srgbClr val="CE9178"/>
                </a:solidFill>
                <a:highlight>
                  <a:srgbClr val="1E1E1E"/>
                </a:highlight>
                <a:latin typeface="Courier New"/>
                <a:ea typeface="Courier New"/>
                <a:cs typeface="Courier New"/>
                <a:sym typeface="Courier New"/>
              </a:rPr>
              <a:t>"species"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shrink=</a:t>
            </a:r>
            <a:r>
              <a:rPr b="0" i="0" lang="es-419" sz="1050" u="none" cap="none" strike="noStrike">
                <a:solidFill>
                  <a:srgbClr val="B5CEA8"/>
                </a:solidFill>
                <a:highlight>
                  <a:srgbClr val="1E1E1E"/>
                </a:highlight>
                <a:latin typeface="Courier New"/>
                <a:ea typeface="Courier New"/>
                <a:cs typeface="Courier New"/>
                <a:sym typeface="Courier New"/>
              </a:rPr>
              <a:t>.8</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alpha=</a:t>
            </a:r>
            <a:r>
              <a:rPr b="0" i="0" lang="es-419" sz="1050" u="none" cap="none" strike="noStrike">
                <a:solidFill>
                  <a:srgbClr val="B5CEA8"/>
                </a:solidFill>
                <a:highlight>
                  <a:srgbClr val="1E1E1E"/>
                </a:highlight>
                <a:latin typeface="Courier New"/>
                <a:ea typeface="Courier New"/>
                <a:cs typeface="Courier New"/>
                <a:sym typeface="Courier New"/>
              </a:rPr>
              <a:t>.8</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legend=</a:t>
            </a:r>
            <a:r>
              <a:rPr b="0" i="0" lang="es-419" sz="1050" u="none" cap="none" strike="noStrike">
                <a:solidFill>
                  <a:srgbClr val="569CD6"/>
                </a:solidFill>
                <a:highlight>
                  <a:srgbClr val="1E1E1E"/>
                </a:highlight>
                <a:latin typeface="Courier New"/>
                <a:ea typeface="Courier New"/>
                <a:cs typeface="Courier New"/>
                <a:sym typeface="Courier New"/>
              </a:rPr>
              <a:t>False</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ax=axs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B5CEA8"/>
                </a:solidFill>
                <a:highlight>
                  <a:srgbClr val="1E1E1E"/>
                </a:highlight>
                <a:latin typeface="Courier New"/>
                <a:ea typeface="Courier New"/>
                <a:cs typeface="Courier New"/>
                <a:sym typeface="Courier New"/>
              </a:rPr>
              <a:t>1</a:t>
            </a:r>
            <a:r>
              <a:rPr b="0" i="0" lang="es-419" sz="1050" u="none" cap="none" strike="noStrike">
                <a:solidFill>
                  <a:srgbClr val="DCDCDC"/>
                </a:solidFill>
                <a:highlight>
                  <a:srgbClr val="1E1E1E"/>
                </a:highlight>
                <a:latin typeface="Courier New"/>
                <a:ea typeface="Courier New"/>
                <a:cs typeface="Courier New"/>
                <a:sym typeface="Courier New"/>
              </a:rPr>
              <a:t>]); </a:t>
            </a:r>
            <a:r>
              <a:rPr b="0" i="0" lang="es-419" sz="1050" u="none" cap="none" strike="noStrike">
                <a:solidFill>
                  <a:srgbClr val="D4D4D4"/>
                </a:solidFill>
                <a:highlight>
                  <a:srgbClr val="1E1E1E"/>
                </a:highlight>
                <a:latin typeface="Courier New"/>
                <a:ea typeface="Courier New"/>
                <a:cs typeface="Courier New"/>
                <a:sym typeface="Courier New"/>
              </a:rPr>
              <a:t>f.tight_layout</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150" u="none" cap="none" strike="noStrike">
              <a:solidFill>
                <a:srgbClr val="6AA94F"/>
              </a:solidFill>
              <a:highlight>
                <a:srgbClr val="1E1E1E"/>
              </a:highlight>
              <a:latin typeface="Courier New"/>
              <a:ea typeface="Courier New"/>
              <a:cs typeface="Courier New"/>
              <a:sym typeface="Courier New"/>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203"/>
          <p:cNvSpPr txBox="1"/>
          <p:nvPr/>
        </p:nvSpPr>
        <p:spPr>
          <a:xfrm>
            <a:off x="632675" y="1329550"/>
            <a:ext cx="4442100" cy="4047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419" sz="1350">
                <a:solidFill>
                  <a:schemeClr val="dk1"/>
                </a:solidFill>
                <a:latin typeface="DM Sans"/>
                <a:ea typeface="DM Sans"/>
                <a:cs typeface="DM Sans"/>
                <a:sym typeface="DM Sans"/>
              </a:rPr>
              <a:t>Si queremos obtener una estimación por intervalo al 95% de confianza de la diferencia en saldos de los con y sin crédito tenemos</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rPr lang="es-419" sz="1350">
                <a:solidFill>
                  <a:schemeClr val="dk1"/>
                </a:solidFill>
                <a:latin typeface="DM Sans"/>
                <a:ea typeface="DM Sans"/>
                <a:cs typeface="DM Sans"/>
                <a:sym typeface="DM Sans"/>
              </a:rPr>
              <a:t>Existe una diferencia significativa entre las medias de los dos grupos</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sp>
        <p:nvSpPr>
          <p:cNvPr id="1507" name="Google Shape;1507;p203"/>
          <p:cNvSpPr txBox="1"/>
          <p:nvPr/>
        </p:nvSpPr>
        <p:spPr>
          <a:xfrm>
            <a:off x="666675" y="656275"/>
            <a:ext cx="7594500" cy="62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1508" name="Google Shape;1508;p203"/>
          <p:cNvSpPr txBox="1"/>
          <p:nvPr/>
        </p:nvSpPr>
        <p:spPr>
          <a:xfrm>
            <a:off x="720375" y="2163788"/>
            <a:ext cx="5123400" cy="1662300"/>
          </a:xfrm>
          <a:prstGeom prst="rect">
            <a:avLst/>
          </a:prstGeom>
          <a:solidFill>
            <a:srgbClr val="000000"/>
          </a:solid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s-419" sz="1050">
                <a:solidFill>
                  <a:srgbClr val="C586C0"/>
                </a:solidFill>
                <a:highlight>
                  <a:srgbClr val="1E1E1E"/>
                </a:highlight>
                <a:latin typeface="Courier New"/>
                <a:ea typeface="Courier New"/>
                <a:cs typeface="Courier New"/>
                <a:sym typeface="Courier New"/>
              </a:rPr>
              <a:t>import</a:t>
            </a:r>
            <a:r>
              <a:rPr lang="es-419" sz="1050">
                <a:solidFill>
                  <a:srgbClr val="D4D4D4"/>
                </a:solidFill>
                <a:highlight>
                  <a:srgbClr val="1E1E1E"/>
                </a:highlight>
                <a:latin typeface="Courier New"/>
                <a:ea typeface="Courier New"/>
                <a:cs typeface="Courier New"/>
                <a:sym typeface="Courier New"/>
              </a:rPr>
              <a:t> numpy </a:t>
            </a:r>
            <a:r>
              <a:rPr lang="es-419" sz="1050">
                <a:solidFill>
                  <a:srgbClr val="C586C0"/>
                </a:solidFill>
                <a:highlight>
                  <a:srgbClr val="1E1E1E"/>
                </a:highlight>
                <a:latin typeface="Courier New"/>
                <a:ea typeface="Courier New"/>
                <a:cs typeface="Courier New"/>
                <a:sym typeface="Courier New"/>
              </a:rPr>
              <a:t>as</a:t>
            </a:r>
            <a:r>
              <a:rPr lang="es-419" sz="1050">
                <a:solidFill>
                  <a:srgbClr val="D4D4D4"/>
                </a:solidFill>
                <a:highlight>
                  <a:srgbClr val="1E1E1E"/>
                </a:highlight>
                <a:latin typeface="Courier New"/>
                <a:ea typeface="Courier New"/>
                <a:cs typeface="Courier New"/>
                <a:sym typeface="Courier New"/>
              </a:rPr>
              <a:t> np</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 statsmodels.stats.api </a:t>
            </a:r>
            <a:r>
              <a:rPr lang="es-419" sz="1050">
                <a:solidFill>
                  <a:srgbClr val="C586C0"/>
                </a:solidFill>
                <a:highlight>
                  <a:srgbClr val="1E1E1E"/>
                </a:highlight>
                <a:latin typeface="Courier New"/>
                <a:ea typeface="Courier New"/>
                <a:cs typeface="Courier New"/>
                <a:sym typeface="Courier New"/>
              </a:rPr>
              <a:t>as</a:t>
            </a:r>
            <a:r>
              <a:rPr lang="es-419" sz="1050">
                <a:solidFill>
                  <a:srgbClr val="D4D4D4"/>
                </a:solidFill>
                <a:highlight>
                  <a:srgbClr val="1E1E1E"/>
                </a:highlight>
                <a:latin typeface="Courier New"/>
                <a:ea typeface="Courier New"/>
                <a:cs typeface="Courier New"/>
                <a:sym typeface="Courier New"/>
              </a:rPr>
              <a:t> sms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solidFill>
                  <a:srgbClr val="D4D4D4"/>
                </a:solidFill>
                <a:highlight>
                  <a:srgbClr val="1E1E1E"/>
                </a:highlight>
                <a:latin typeface="Courier New"/>
                <a:ea typeface="Courier New"/>
                <a:cs typeface="Courier New"/>
                <a:sym typeface="Courier New"/>
              </a:rPr>
              <a:t>X1</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 X2 = bank</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bank.loan==</a:t>
            </a:r>
            <a:r>
              <a:rPr lang="es-419" sz="1050">
                <a:solidFill>
                  <a:srgbClr val="CE9178"/>
                </a:solidFill>
                <a:highlight>
                  <a:srgbClr val="1E1E1E"/>
                </a:highlight>
                <a:latin typeface="Courier New"/>
                <a:ea typeface="Courier New"/>
                <a:cs typeface="Courier New"/>
                <a:sym typeface="Courier New"/>
              </a:rPr>
              <a:t>"yes"</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.balance</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bank</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bank.loan==</a:t>
            </a:r>
            <a:r>
              <a:rPr lang="es-419" sz="1050">
                <a:solidFill>
                  <a:srgbClr val="CE9178"/>
                </a:solidFill>
                <a:highlight>
                  <a:srgbClr val="1E1E1E"/>
                </a:highlight>
                <a:latin typeface="Courier New"/>
                <a:ea typeface="Courier New"/>
                <a:cs typeface="Courier New"/>
                <a:sym typeface="Courier New"/>
              </a:rPr>
              <a:t>"no"</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.balance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solidFill>
                  <a:srgbClr val="D4D4D4"/>
                </a:solidFill>
                <a:highlight>
                  <a:srgbClr val="1E1E1E"/>
                </a:highlight>
                <a:latin typeface="Courier New"/>
                <a:ea typeface="Courier New"/>
                <a:cs typeface="Courier New"/>
                <a:sym typeface="Courier New"/>
              </a:rPr>
              <a:t>cm = sms.CompareMeans</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sms.DescrStatsW</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X1</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 sms.DescrStatsW</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X2</a:t>
            </a:r>
            <a:r>
              <a:rPr lang="es-419"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solidFill>
                  <a:srgbClr val="DCDCAA"/>
                </a:solidFill>
                <a:highlight>
                  <a:srgbClr val="1E1E1E"/>
                </a:highlight>
                <a:latin typeface="Courier New"/>
                <a:ea typeface="Courier New"/>
                <a:cs typeface="Courier New"/>
                <a:sym typeface="Courier New"/>
              </a:rPr>
              <a:t>print</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cm.tconfint_diff</a:t>
            </a:r>
            <a:r>
              <a:rPr lang="es-419" sz="1050">
                <a:solidFill>
                  <a:srgbClr val="DCDCDC"/>
                </a:solidFill>
                <a:highlight>
                  <a:srgbClr val="1E1E1E"/>
                </a:highlight>
                <a:latin typeface="Courier New"/>
                <a:ea typeface="Courier New"/>
                <a:cs typeface="Courier New"/>
                <a:sym typeface="Courier New"/>
              </a:rPr>
              <a:t>(</a:t>
            </a:r>
            <a:r>
              <a:rPr lang="es-419" sz="1050">
                <a:solidFill>
                  <a:srgbClr val="D4D4D4"/>
                </a:solidFill>
                <a:highlight>
                  <a:srgbClr val="1E1E1E"/>
                </a:highlight>
                <a:latin typeface="Courier New"/>
                <a:ea typeface="Courier New"/>
                <a:cs typeface="Courier New"/>
                <a:sym typeface="Courier New"/>
              </a:rPr>
              <a:t>usevar=</a:t>
            </a:r>
            <a:r>
              <a:rPr lang="es-419" sz="1050">
                <a:solidFill>
                  <a:srgbClr val="CE9178"/>
                </a:solidFill>
                <a:highlight>
                  <a:srgbClr val="1E1E1E"/>
                </a:highlight>
                <a:latin typeface="Courier New"/>
                <a:ea typeface="Courier New"/>
                <a:cs typeface="Courier New"/>
                <a:sym typeface="Courier New"/>
              </a:rPr>
              <a:t>'unequal'</a:t>
            </a:r>
            <a:r>
              <a:rPr lang="es-419"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solidFill>
                  <a:srgbClr val="C586C0"/>
                </a:solidFill>
                <a:highlight>
                  <a:srgbClr val="1E1E1E"/>
                </a:highlight>
                <a:latin typeface="Courier New"/>
                <a:ea typeface="Courier New"/>
                <a:cs typeface="Courier New"/>
                <a:sym typeface="Courier New"/>
              </a:rPr>
              <a:t>&gt;&gt;&gt;(-754.6437941384797, -645.6436441287349)</a:t>
            </a:r>
            <a:endParaRPr sz="1050">
              <a:solidFill>
                <a:srgbClr val="C586C0"/>
              </a:solidFill>
              <a:highlight>
                <a:srgbClr val="1E1E1E"/>
              </a:highlight>
              <a:latin typeface="Courier New"/>
              <a:ea typeface="Courier New"/>
              <a:cs typeface="Courier New"/>
              <a:sym typeface="Courier New"/>
            </a:endParaRPr>
          </a:p>
        </p:txBody>
      </p:sp>
      <p:pic>
        <p:nvPicPr>
          <p:cNvPr id="1509" name="Google Shape;1509;p203"/>
          <p:cNvPicPr preferRelativeResize="0"/>
          <p:nvPr/>
        </p:nvPicPr>
        <p:blipFill rotWithShape="1">
          <a:blip r:embed="rId3">
            <a:alphaModFix/>
          </a:blip>
          <a:srcRect b="7672" l="0" r="0" t="0"/>
          <a:stretch/>
        </p:blipFill>
        <p:spPr>
          <a:xfrm>
            <a:off x="5843775" y="1924675"/>
            <a:ext cx="3514275" cy="1825076"/>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204"/>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Actividad colaborativa</a:t>
            </a:r>
            <a:endParaRPr b="1" sz="3500">
              <a:solidFill>
                <a:srgbClr val="EAFF6A"/>
              </a:solidFill>
              <a:latin typeface="DM Sans"/>
              <a:ea typeface="DM Sans"/>
              <a:cs typeface="DM Sans"/>
              <a:sym typeface="DM Sans"/>
            </a:endParaRPr>
          </a:p>
        </p:txBody>
      </p:sp>
      <p:sp>
        <p:nvSpPr>
          <p:cNvPr id="1515" name="Google Shape;1515;p204"/>
          <p:cNvSpPr txBox="1"/>
          <p:nvPr/>
        </p:nvSpPr>
        <p:spPr>
          <a:xfrm>
            <a:off x="473350" y="1626100"/>
            <a:ext cx="8209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2500">
                <a:solidFill>
                  <a:schemeClr val="lt1"/>
                </a:solidFill>
                <a:latin typeface="DM Sans"/>
                <a:ea typeface="DM Sans"/>
                <a:cs typeface="DM Sans"/>
                <a:sym typeface="DM Sans"/>
              </a:rPr>
              <a:t>Análisis de retorno y riesgo de acciones</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2500">
              <a:solidFill>
                <a:schemeClr val="lt1"/>
              </a:solidFill>
              <a:latin typeface="DM Sans"/>
              <a:ea typeface="DM Sans"/>
              <a:cs typeface="DM Sans"/>
              <a:sym typeface="DM Sans"/>
            </a:endParaRPr>
          </a:p>
          <a:p>
            <a:pPr indent="0" lvl="0" marL="0" rtl="0" algn="l">
              <a:spcBef>
                <a:spcPts val="0"/>
              </a:spcBef>
              <a:spcAft>
                <a:spcPts val="0"/>
              </a:spcAft>
              <a:buNone/>
            </a:pPr>
            <a:r>
              <a:t/>
            </a:r>
            <a:endParaRPr b="1" sz="2500">
              <a:solidFill>
                <a:schemeClr val="lt1"/>
              </a:solidFill>
              <a:latin typeface="DM Sans"/>
              <a:ea typeface="DM Sans"/>
              <a:cs typeface="DM Sans"/>
              <a:sym typeface="DM Sans"/>
            </a:endParaRPr>
          </a:p>
        </p:txBody>
      </p:sp>
      <p:sp>
        <p:nvSpPr>
          <p:cNvPr id="1516" name="Google Shape;1516;p204"/>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Grupos de 3-4 personas. Duración: </a:t>
            </a:r>
            <a:r>
              <a:rPr b="1" lang="es-419" sz="2000">
                <a:solidFill>
                  <a:srgbClr val="83AEFB"/>
                </a:solidFill>
                <a:latin typeface="DM Sans"/>
                <a:ea typeface="DM Sans"/>
                <a:cs typeface="DM Sans"/>
                <a:sym typeface="DM Sans"/>
              </a:rPr>
              <a:t>20/35 minutos</a:t>
            </a:r>
            <a:endParaRPr b="1" sz="2000">
              <a:solidFill>
                <a:srgbClr val="83AEFB"/>
              </a:solidFill>
              <a:latin typeface="DM Sans"/>
              <a:ea typeface="DM Sans"/>
              <a:cs typeface="DM Sans"/>
              <a:sym typeface="DM Sans"/>
            </a:endParaRPr>
          </a:p>
        </p:txBody>
      </p:sp>
      <p:grpSp>
        <p:nvGrpSpPr>
          <p:cNvPr id="1517" name="Google Shape;1517;p204"/>
          <p:cNvGrpSpPr/>
          <p:nvPr/>
        </p:nvGrpSpPr>
        <p:grpSpPr>
          <a:xfrm>
            <a:off x="473351" y="619523"/>
            <a:ext cx="738900" cy="738900"/>
            <a:chOff x="473351" y="619523"/>
            <a:chExt cx="738900" cy="738900"/>
          </a:xfrm>
        </p:grpSpPr>
        <p:sp>
          <p:nvSpPr>
            <p:cNvPr id="1518" name="Google Shape;1518;p20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9" name="Google Shape;1519;p204"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1520" name="Google Shape;1520;p204"/>
          <p:cNvSpPr txBox="1"/>
          <p:nvPr/>
        </p:nvSpPr>
        <p:spPr>
          <a:xfrm>
            <a:off x="473350" y="21955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Utilizaremos información de precios de acciones para calcular medidas de volatilidad y retorno</a:t>
            </a:r>
            <a:endParaRPr b="1" sz="2500">
              <a:solidFill>
                <a:srgbClr val="B7B7B7"/>
              </a:solidFill>
              <a:latin typeface="Helvetica Neue"/>
              <a:ea typeface="Helvetica Neue"/>
              <a:cs typeface="Helvetica Neue"/>
              <a:sym typeface="Helvetica Neue"/>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grpSp>
        <p:nvGrpSpPr>
          <p:cNvPr id="1525" name="Google Shape;1525;p205"/>
          <p:cNvGrpSpPr/>
          <p:nvPr/>
        </p:nvGrpSpPr>
        <p:grpSpPr>
          <a:xfrm>
            <a:off x="457350" y="468286"/>
            <a:ext cx="431074" cy="431074"/>
            <a:chOff x="473351" y="619523"/>
            <a:chExt cx="738900" cy="738900"/>
          </a:xfrm>
        </p:grpSpPr>
        <p:sp>
          <p:nvSpPr>
            <p:cNvPr id="1526" name="Google Shape;1526;p20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7" name="Google Shape;1527;p205"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1528" name="Google Shape;1528;p205"/>
          <p:cNvSpPr txBox="1"/>
          <p:nvPr/>
        </p:nvSpPr>
        <p:spPr>
          <a:xfrm>
            <a:off x="501450" y="990513"/>
            <a:ext cx="73101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Análisis de retorno y riesgo de acciones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1529" name="Google Shape;1529;p20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sp>
        <p:nvSpPr>
          <p:cNvPr id="1530" name="Google Shape;1530;p205"/>
          <p:cNvSpPr txBox="1"/>
          <p:nvPr/>
        </p:nvSpPr>
        <p:spPr>
          <a:xfrm>
            <a:off x="484488" y="2067500"/>
            <a:ext cx="3834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Consigna:</a:t>
            </a:r>
            <a:r>
              <a:rPr lang="es-419" sz="1350">
                <a:latin typeface="DM Sans"/>
                <a:ea typeface="DM Sans"/>
                <a:cs typeface="DM Sans"/>
                <a:sym typeface="DM Sans"/>
              </a:rPr>
              <a:t> </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419" sz="1350">
                <a:latin typeface="DM Sans"/>
                <a:ea typeface="DM Sans"/>
                <a:cs typeface="DM Sans"/>
                <a:sym typeface="DM Sans"/>
              </a:rPr>
              <a:t>Cargar por medio de un ciclo for en un solo dataframe los precios de las siguientes acciones en la carpeta de la clase:</a:t>
            </a:r>
            <a:endParaRPr sz="1350">
              <a:latin typeface="DM Sans"/>
              <a:ea typeface="DM Sans"/>
              <a:cs typeface="DM Sans"/>
              <a:sym typeface="DM Sans"/>
            </a:endParaRPr>
          </a:p>
          <a:p>
            <a:pPr indent="-314325" lvl="0" marL="9144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Dominion Energy Inc. (Símbolo: D)</a:t>
            </a:r>
            <a:endParaRPr sz="1350">
              <a:latin typeface="DM Sans"/>
              <a:ea typeface="DM Sans"/>
              <a:cs typeface="DM Sans"/>
              <a:sym typeface="DM Sans"/>
            </a:endParaRPr>
          </a:p>
          <a:p>
            <a:pPr indent="-314325" lvl="0" marL="9144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Exelon Corp. (Símbolo: EXC)</a:t>
            </a:r>
            <a:endParaRPr sz="1350">
              <a:latin typeface="DM Sans"/>
              <a:ea typeface="DM Sans"/>
              <a:cs typeface="DM Sans"/>
              <a:sym typeface="DM Sans"/>
            </a:endParaRPr>
          </a:p>
          <a:p>
            <a:pPr indent="-314325" lvl="0" marL="9144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NextEra Energy Inc. (Símbolo: NEE)</a:t>
            </a:r>
            <a:endParaRPr sz="1350">
              <a:latin typeface="DM Sans"/>
              <a:ea typeface="DM Sans"/>
              <a:cs typeface="DM Sans"/>
              <a:sym typeface="DM Sans"/>
            </a:endParaRPr>
          </a:p>
          <a:p>
            <a:pPr indent="-314325" lvl="0" marL="9144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Southern Co. (Símbolo: SO)</a:t>
            </a:r>
            <a:endParaRPr sz="1350">
              <a:latin typeface="DM Sans"/>
              <a:ea typeface="DM Sans"/>
              <a:cs typeface="DM Sans"/>
              <a:sym typeface="DM Sans"/>
            </a:endParaRPr>
          </a:p>
          <a:p>
            <a:pPr indent="-314325" lvl="0" marL="9144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Duke Energy Corp. (Símbolo: DUK)</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1531" name="Google Shape;1531;p205"/>
          <p:cNvSpPr txBox="1"/>
          <p:nvPr/>
        </p:nvSpPr>
        <p:spPr>
          <a:xfrm>
            <a:off x="4538713" y="2067500"/>
            <a:ext cx="4120800" cy="258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2. Calcular volatilidad relativa por medio de la fórmula </a:t>
            </a:r>
            <a:r>
              <a:rPr b="1" lang="es-419">
                <a:solidFill>
                  <a:schemeClr val="dk1"/>
                </a:solidFill>
                <a:highlight>
                  <a:schemeClr val="lt1"/>
                </a:highlight>
                <a:latin typeface="Helvetica Neue"/>
                <a:ea typeface="Helvetica Neue"/>
                <a:cs typeface="Helvetica Neue"/>
                <a:sym typeface="Helvetica Neue"/>
              </a:rPr>
              <a:t>(High-Low)/Open</a:t>
            </a:r>
            <a:endParaRPr b="1">
              <a:solidFill>
                <a:schemeClr val="dk1"/>
              </a:solidFill>
              <a:highlight>
                <a:schemeClr val="lt1"/>
              </a:highlight>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3. Calcular el índice de retorno por medio de la fórmula: </a:t>
            </a:r>
            <a:r>
              <a:rPr b="1" lang="es-419">
                <a:solidFill>
                  <a:schemeClr val="dk1"/>
                </a:solidFill>
                <a:highlight>
                  <a:schemeClr val="lt1"/>
                </a:highlight>
                <a:latin typeface="Helvetica Neue"/>
                <a:ea typeface="Helvetica Neue"/>
                <a:cs typeface="Helvetica Neue"/>
                <a:sym typeface="Helvetica Neue"/>
              </a:rPr>
              <a:t>(Close/Open)-1 </a:t>
            </a:r>
            <a:endParaRPr b="1">
              <a:solidFill>
                <a:schemeClr val="dk1"/>
              </a:solidFill>
              <a:highlight>
                <a:schemeClr val="lt1"/>
              </a:highlight>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4. Graficar ambas medidas de volatilidad y determinar en qué acción se daría la mejor inversión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sz="1350">
              <a:latin typeface="DM Sans"/>
              <a:ea typeface="DM Sans"/>
              <a:cs typeface="DM Sans"/>
              <a:sym typeface="DM Sans"/>
            </a:endParaRPr>
          </a:p>
        </p:txBody>
      </p:sp>
      <p:sp>
        <p:nvSpPr>
          <p:cNvPr id="1532" name="Google Shape;1532;p205"/>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100">
                <a:solidFill>
                  <a:srgbClr val="999999"/>
                </a:solidFill>
                <a:latin typeface="DM Sans"/>
                <a:ea typeface="DM Sans"/>
                <a:cs typeface="DM Sans"/>
                <a:sym typeface="DM Sans"/>
              </a:rPr>
              <a:t>NOTA:</a:t>
            </a:r>
            <a:r>
              <a:rPr lang="es-419" sz="1100">
                <a:solidFill>
                  <a:srgbClr val="999999"/>
                </a:solidFill>
                <a:latin typeface="DM Sans"/>
                <a:ea typeface="DM Sans"/>
                <a:cs typeface="DM Sans"/>
                <a:sym typeface="DM Sans"/>
              </a:rPr>
              <a:t> usaremos los breakouts rooms. El tutor/a tendrá el rol de facilitador/a.</a:t>
            </a:r>
            <a:endParaRPr i="1" sz="1000" u="sng">
              <a:solidFill>
                <a:srgbClr val="83AEFB"/>
              </a:solidFill>
              <a:latin typeface="DM Sans"/>
              <a:ea typeface="DM Sans"/>
              <a:cs typeface="DM Sans"/>
              <a:sym typeface="DM Sans"/>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206"/>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CLASE N°5 - PARTE II</a:t>
            </a:r>
            <a:endParaRPr>
              <a:latin typeface="DM Sans"/>
              <a:ea typeface="DM Sans"/>
              <a:cs typeface="DM Sans"/>
              <a:sym typeface="DM Sans"/>
            </a:endParaRPr>
          </a:p>
        </p:txBody>
      </p:sp>
      <p:sp>
        <p:nvSpPr>
          <p:cNvPr id="1538" name="Google Shape;1538;p206"/>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1539" name="Google Shape;1539;p206"/>
          <p:cNvSpPr txBox="1"/>
          <p:nvPr/>
        </p:nvSpPr>
        <p:spPr>
          <a:xfrm>
            <a:off x="465275" y="1561175"/>
            <a:ext cx="3834600" cy="34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419" sz="1350">
                <a:solidFill>
                  <a:schemeClr val="dk1"/>
                </a:solidFill>
                <a:highlight>
                  <a:srgbClr val="EAFF6A"/>
                </a:highlight>
                <a:latin typeface="DM Sans"/>
                <a:ea typeface="DM Sans"/>
                <a:cs typeface="DM Sans"/>
                <a:sym typeface="DM Sans"/>
              </a:rPr>
              <a:t>Inferencia estadística: </a:t>
            </a:r>
            <a:r>
              <a:rPr lang="es-419" sz="1350">
                <a:solidFill>
                  <a:schemeClr val="dk1"/>
                </a:solidFill>
                <a:latin typeface="DM Sans"/>
                <a:ea typeface="DM Sans"/>
                <a:cs typeface="DM Sans"/>
                <a:sym typeface="DM Sans"/>
              </a:rPr>
              <a:t>son un conjunto de métodos que permiten inferir el comportamiento de una población con base en una muestra</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350">
                <a:solidFill>
                  <a:schemeClr val="dk1"/>
                </a:solidFill>
                <a:highlight>
                  <a:srgbClr val="EAFF6A"/>
                </a:highlight>
                <a:latin typeface="DM Sans"/>
                <a:ea typeface="DM Sans"/>
                <a:cs typeface="DM Sans"/>
                <a:sym typeface="DM Sans"/>
              </a:rPr>
              <a:t>Población: </a:t>
            </a:r>
            <a:r>
              <a:rPr lang="es-419" sz="1350">
                <a:solidFill>
                  <a:schemeClr val="dk1"/>
                </a:solidFill>
                <a:latin typeface="DM Sans"/>
                <a:ea typeface="DM Sans"/>
                <a:cs typeface="DM Sans"/>
                <a:sym typeface="DM Sans"/>
              </a:rPr>
              <a:t>universo de individuos de interés sobre los que se quiere realizar inferencia, caracterizado por los parámetros</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350">
                <a:solidFill>
                  <a:schemeClr val="dk1"/>
                </a:solidFill>
                <a:highlight>
                  <a:srgbClr val="EAFF6A"/>
                </a:highlight>
                <a:latin typeface="DM Sans"/>
                <a:ea typeface="DM Sans"/>
                <a:cs typeface="DM Sans"/>
                <a:sym typeface="DM Sans"/>
              </a:rPr>
              <a:t>Muestra: </a:t>
            </a:r>
            <a:r>
              <a:rPr lang="es-419" sz="1350">
                <a:solidFill>
                  <a:schemeClr val="dk1"/>
                </a:solidFill>
                <a:latin typeface="DM Sans"/>
                <a:ea typeface="DM Sans"/>
                <a:cs typeface="DM Sans"/>
                <a:sym typeface="DM Sans"/>
              </a:rPr>
              <a:t>subconjunto de la población sobre el que se realizan los cálculos para hacer inferencia caracterizado por estadísticos</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350">
                <a:solidFill>
                  <a:schemeClr val="dk1"/>
                </a:solidFill>
                <a:highlight>
                  <a:srgbClr val="EAFF6A"/>
                </a:highlight>
                <a:latin typeface="DM Sans"/>
                <a:ea typeface="DM Sans"/>
                <a:cs typeface="DM Sans"/>
                <a:sym typeface="DM Sans"/>
              </a:rPr>
              <a:t>Prueba de hipótesis: </a:t>
            </a:r>
            <a:r>
              <a:rPr lang="es-419" sz="1350">
                <a:solidFill>
                  <a:schemeClr val="dk1"/>
                </a:solidFill>
                <a:latin typeface="DM Sans"/>
                <a:ea typeface="DM Sans"/>
                <a:cs typeface="DM Sans"/>
                <a:sym typeface="DM Sans"/>
              </a:rPr>
              <a:t>conjunto de pasos para verificar hipótesis a priori que se tengan sobre un parámetro de interés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
        <p:nvSpPr>
          <p:cNvPr id="1540" name="Google Shape;1540;p206"/>
          <p:cNvSpPr txBox="1"/>
          <p:nvPr/>
        </p:nvSpPr>
        <p:spPr>
          <a:xfrm>
            <a:off x="4508125" y="1071850"/>
            <a:ext cx="3834600" cy="373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419" sz="1350">
                <a:solidFill>
                  <a:schemeClr val="dk1"/>
                </a:solidFill>
                <a:highlight>
                  <a:srgbClr val="EAFF6A"/>
                </a:highlight>
                <a:latin typeface="DM Sans"/>
                <a:ea typeface="DM Sans"/>
                <a:cs typeface="DM Sans"/>
                <a:sym typeface="DM Sans"/>
              </a:rPr>
              <a:t>p-valor: </a:t>
            </a:r>
            <a:r>
              <a:rPr lang="es-419" sz="1350">
                <a:solidFill>
                  <a:schemeClr val="dk1"/>
                </a:solidFill>
                <a:latin typeface="DM Sans"/>
                <a:ea typeface="DM Sans"/>
                <a:cs typeface="DM Sans"/>
                <a:sym typeface="DM Sans"/>
              </a:rPr>
              <a:t>probabilidad en favor de la hipótesis nula. Mientras más grande sea más evidencia en favor de la hipótesis nula se tendrá</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350">
                <a:solidFill>
                  <a:schemeClr val="dk1"/>
                </a:solidFill>
                <a:highlight>
                  <a:srgbClr val="EAFF6A"/>
                </a:highlight>
                <a:latin typeface="DM Sans"/>
                <a:ea typeface="DM Sans"/>
                <a:cs typeface="DM Sans"/>
                <a:sym typeface="DM Sans"/>
              </a:rPr>
              <a:t>Exploratory Data Analysis (EDA):</a:t>
            </a:r>
            <a:r>
              <a:rPr lang="es-419" sz="1350">
                <a:solidFill>
                  <a:schemeClr val="dk1"/>
                </a:solidFill>
                <a:latin typeface="DM Sans"/>
                <a:ea typeface="DM Sans"/>
                <a:cs typeface="DM Sans"/>
                <a:sym typeface="DM Sans"/>
              </a:rPr>
              <a:t> búsqueda de patrones resumiendo características principales del conjunto de datos más allá de modelos o inferencia estadística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350">
                <a:solidFill>
                  <a:schemeClr val="dk1"/>
                </a:solidFill>
                <a:highlight>
                  <a:srgbClr val="EAFF6A"/>
                </a:highlight>
                <a:latin typeface="DM Sans"/>
                <a:ea typeface="DM Sans"/>
                <a:cs typeface="DM Sans"/>
                <a:sym typeface="DM Sans"/>
              </a:rPr>
              <a:t>ScikitLearn: </a:t>
            </a:r>
            <a:r>
              <a:rPr lang="es-419" sz="1350">
                <a:solidFill>
                  <a:schemeClr val="dk1"/>
                </a:solidFill>
                <a:latin typeface="DM Sans"/>
                <a:ea typeface="DM Sans"/>
                <a:cs typeface="DM Sans"/>
                <a:sym typeface="DM Sans"/>
              </a:rPr>
              <a:t>librería fundamental para el desarrollo de modelos de Machine Learning (Algoritmos Supervisados y No supervisados entre otros) en Python</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350">
                <a:solidFill>
                  <a:schemeClr val="dk1"/>
                </a:solidFill>
                <a:highlight>
                  <a:srgbClr val="EAFF6A"/>
                </a:highlight>
                <a:latin typeface="DM Sans"/>
                <a:ea typeface="DM Sans"/>
                <a:cs typeface="DM Sans"/>
                <a:sym typeface="DM Sans"/>
              </a:rPr>
              <a:t>Intervalo de confianza: </a:t>
            </a:r>
            <a:r>
              <a:rPr lang="es-419" sz="1350">
                <a:solidFill>
                  <a:schemeClr val="dk1"/>
                </a:solidFill>
                <a:latin typeface="DM Sans"/>
                <a:ea typeface="DM Sans"/>
                <a:cs typeface="DM Sans"/>
                <a:sym typeface="DM Sans"/>
              </a:rPr>
              <a:t>Estimación por intervalo para un parámetro de interés a un nivel de confianza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20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20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419" sz="4000">
                <a:solidFill>
                  <a:srgbClr val="EAFF6A"/>
                </a:solidFill>
                <a:latin typeface="DM Sans"/>
                <a:ea typeface="DM Sans"/>
                <a:cs typeface="DM Sans"/>
                <a:sym typeface="DM Sans"/>
              </a:rPr>
              <a:t>Resumen</a:t>
            </a:r>
            <a:r>
              <a:rPr b="1" lang="es-419"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419" sz="4000">
                <a:solidFill>
                  <a:schemeClr val="lt1"/>
                </a:solidFill>
                <a:latin typeface="DM Sans"/>
                <a:ea typeface="DM Sans"/>
                <a:cs typeface="DM Sans"/>
                <a:sym typeface="DM Sans"/>
              </a:rPr>
              <a:t>de la parte II</a:t>
            </a:r>
            <a:endParaRPr sz="4000">
              <a:solidFill>
                <a:schemeClr val="lt1"/>
              </a:solidFill>
              <a:latin typeface="DM Sans"/>
              <a:ea typeface="DM Sans"/>
              <a:cs typeface="DM Sans"/>
              <a:sym typeface="DM Sans"/>
            </a:endParaRPr>
          </a:p>
        </p:txBody>
      </p:sp>
      <p:sp>
        <p:nvSpPr>
          <p:cNvPr id="1551" name="Google Shape;1551;p208"/>
          <p:cNvSpPr txBox="1"/>
          <p:nvPr/>
        </p:nvSpPr>
        <p:spPr>
          <a:xfrm>
            <a:off x="2109143" y="2502363"/>
            <a:ext cx="4925700" cy="2072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Qué es la Estadística Descriptiva</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Tipos de variables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Medidas de resumen</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Distribución de variables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Pruebas de hipótesis e intervalos de confianza</a:t>
            </a:r>
            <a:endParaRPr sz="1350">
              <a:solidFill>
                <a:schemeClr val="lt1"/>
              </a:solidFill>
              <a:latin typeface="DM Sans"/>
              <a:ea typeface="DM Sans"/>
              <a:cs typeface="DM Sans"/>
              <a:sym typeface="DM Sans"/>
            </a:endParaRPr>
          </a:p>
          <a:p>
            <a:pPr indent="0" lvl="0" marL="0" rtl="0" algn="l">
              <a:spcBef>
                <a:spcPts val="1000"/>
              </a:spcBef>
              <a:spcAft>
                <a:spcPts val="100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20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Opina y valora</a:t>
            </a:r>
            <a:r>
              <a:rPr b="1" lang="es-419"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210"/>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000">
                <a:solidFill>
                  <a:srgbClr val="FFFFFF"/>
                </a:solidFill>
                <a:latin typeface="DM Sans"/>
                <a:ea typeface="DM Sans"/>
                <a:cs typeface="DM Sans"/>
                <a:sym typeface="DM Sans"/>
              </a:rPr>
              <a:t>Muchas gracias</a:t>
            </a:r>
            <a:r>
              <a:rPr b="1" lang="es-419"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pic>
        <p:nvPicPr>
          <p:cNvPr id="1566" name="Google Shape;1566;p211"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51"/>
          <p:cNvPicPr preferRelativeResize="0"/>
          <p:nvPr/>
        </p:nvPicPr>
        <p:blipFill rotWithShape="1">
          <a:blip r:embed="rId3">
            <a:alphaModFix/>
          </a:blip>
          <a:srcRect b="0" l="0" r="0" t="0"/>
          <a:stretch/>
        </p:blipFill>
        <p:spPr>
          <a:xfrm>
            <a:off x="2665987" y="739850"/>
            <a:ext cx="3812025" cy="2654450"/>
          </a:xfrm>
          <a:prstGeom prst="rect">
            <a:avLst/>
          </a:prstGeom>
          <a:noFill/>
          <a:ln>
            <a:noFill/>
          </a:ln>
        </p:spPr>
      </p:pic>
      <p:sp>
        <p:nvSpPr>
          <p:cNvPr id="287" name="Google Shape;287;p51"/>
          <p:cNvSpPr txBox="1"/>
          <p:nvPr/>
        </p:nvSpPr>
        <p:spPr>
          <a:xfrm>
            <a:off x="2114400" y="3618543"/>
            <a:ext cx="4915200" cy="7851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6AA94F"/>
                </a:solidFill>
                <a:highlight>
                  <a:srgbClr val="1E1E1E"/>
                </a:highlight>
                <a:latin typeface="Courier New"/>
                <a:ea typeface="Courier New"/>
                <a:cs typeface="Courier New"/>
                <a:sym typeface="Courier New"/>
              </a:rPr>
              <a:t># Figure-level</a:t>
            </a:r>
            <a:endParaRPr b="0" i="0" sz="1050" u="none" cap="none" strike="noStrike">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tips = sns.load_dataset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CE9178"/>
                </a:solidFill>
                <a:highlight>
                  <a:srgbClr val="1E1E1E"/>
                </a:highlight>
                <a:latin typeface="Courier New"/>
                <a:ea typeface="Courier New"/>
                <a:cs typeface="Courier New"/>
                <a:sym typeface="Courier New"/>
              </a:rPr>
              <a:t>"tips"</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g = sns.relplot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data=tips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x=</a:t>
            </a:r>
            <a:r>
              <a:rPr b="0" i="0" lang="es-419" sz="1050" u="none" cap="none" strike="noStrike">
                <a:solidFill>
                  <a:srgbClr val="CE9178"/>
                </a:solidFill>
                <a:highlight>
                  <a:srgbClr val="1E1E1E"/>
                </a:highlight>
                <a:latin typeface="Courier New"/>
                <a:ea typeface="Courier New"/>
                <a:cs typeface="Courier New"/>
                <a:sym typeface="Courier New"/>
              </a:rPr>
              <a:t>"total_bill"</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y=</a:t>
            </a:r>
            <a:r>
              <a:rPr b="0" i="0" lang="es-419" sz="1050" u="none" cap="none" strike="noStrike">
                <a:solidFill>
                  <a:srgbClr val="CE9178"/>
                </a:solidFill>
                <a:highlight>
                  <a:srgbClr val="1E1E1E"/>
                </a:highlight>
                <a:latin typeface="Courier New"/>
                <a:ea typeface="Courier New"/>
                <a:cs typeface="Courier New"/>
                <a:sym typeface="Courier New"/>
              </a:rPr>
              <a:t>"tip"</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6AA94F"/>
              </a:solidFill>
              <a:highlight>
                <a:srgbClr val="1E1E1E"/>
              </a:highlight>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2"/>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Tipos de </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90FF"/>
                </a:solidFill>
                <a:latin typeface="DM Sans"/>
                <a:ea typeface="DM Sans"/>
                <a:cs typeface="DM Sans"/>
                <a:sym typeface="DM Sans"/>
              </a:rPr>
              <a:t>gráficos</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35"/>
          <p:cNvSpPr txBox="1"/>
          <p:nvPr/>
        </p:nvSpPr>
        <p:spPr>
          <a:xfrm>
            <a:off x="1461300" y="1879050"/>
            <a:ext cx="6221400" cy="2886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3900" u="none" cap="none" strike="noStrike">
                <a:solidFill>
                  <a:srgbClr val="EAFF6A"/>
                </a:solidFill>
                <a:latin typeface="DM Sans"/>
                <a:ea typeface="DM Sans"/>
                <a:cs typeface="DM Sans"/>
                <a:sym typeface="DM Sans"/>
              </a:rPr>
              <a:t>Visualizaciones y primeros pasos con Data Science (parte II) </a:t>
            </a:r>
            <a:r>
              <a:rPr b="1" lang="es-419" sz="3900">
                <a:solidFill>
                  <a:srgbClr val="EAFF6A"/>
                </a:solidFill>
                <a:latin typeface="DM Sans"/>
                <a:ea typeface="DM Sans"/>
                <a:cs typeface="DM Sans"/>
                <a:sym typeface="DM Sans"/>
              </a:rPr>
              <a:t>&amp; Estadística Descriptiva: como conocer los datos</a:t>
            </a:r>
            <a:endParaRPr b="1" i="0" sz="3900" u="none" cap="none" strike="noStrike">
              <a:solidFill>
                <a:srgbClr val="EAFF6A"/>
              </a:solidFill>
              <a:latin typeface="DM Sans"/>
              <a:ea typeface="DM Sans"/>
              <a:cs typeface="DM Sans"/>
              <a:sym typeface="DM Sans"/>
            </a:endParaRPr>
          </a:p>
        </p:txBody>
      </p:sp>
      <p:sp>
        <p:nvSpPr>
          <p:cNvPr id="106" name="Google Shape;106;p35"/>
          <p:cNvSpPr txBox="1"/>
          <p:nvPr/>
        </p:nvSpPr>
        <p:spPr>
          <a:xfrm>
            <a:off x="1461300" y="14173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0</a:t>
            </a:r>
            <a:r>
              <a:rPr b="1" lang="es-419" sz="1800">
                <a:solidFill>
                  <a:schemeClr val="lt1"/>
                </a:solidFill>
                <a:latin typeface="DM Sans"/>
                <a:ea typeface="DM Sans"/>
                <a:cs typeface="DM Sans"/>
                <a:sym typeface="DM Sans"/>
              </a:rPr>
              <a:t>5</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DATA SCIENCE</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3"/>
          <p:cNvSpPr/>
          <p:nvPr/>
        </p:nvSpPr>
        <p:spPr>
          <a:xfrm>
            <a:off x="3237750" y="735175"/>
            <a:ext cx="2727000" cy="5931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8" name="Google Shape;298;p53"/>
          <p:cNvCxnSpPr/>
          <p:nvPr/>
        </p:nvCxnSpPr>
        <p:spPr>
          <a:xfrm>
            <a:off x="1044150" y="2064775"/>
            <a:ext cx="7114200" cy="0"/>
          </a:xfrm>
          <a:prstGeom prst="straightConnector1">
            <a:avLst/>
          </a:prstGeom>
          <a:noFill/>
          <a:ln cap="flat" cmpd="sng" w="19050">
            <a:solidFill>
              <a:schemeClr val="dk1"/>
            </a:solidFill>
            <a:prstDash val="solid"/>
            <a:round/>
            <a:headEnd len="sm" w="sm" type="none"/>
            <a:tailEnd len="sm" w="sm" type="none"/>
          </a:ln>
        </p:spPr>
      </p:cxnSp>
      <p:cxnSp>
        <p:nvCxnSpPr>
          <p:cNvPr id="299" name="Google Shape;299;p53"/>
          <p:cNvCxnSpPr/>
          <p:nvPr/>
        </p:nvCxnSpPr>
        <p:spPr>
          <a:xfrm>
            <a:off x="1045063" y="2054775"/>
            <a:ext cx="0" cy="503700"/>
          </a:xfrm>
          <a:prstGeom prst="straightConnector1">
            <a:avLst/>
          </a:prstGeom>
          <a:noFill/>
          <a:ln cap="flat" cmpd="sng" w="19050">
            <a:solidFill>
              <a:srgbClr val="393B43"/>
            </a:solidFill>
            <a:prstDash val="solid"/>
            <a:round/>
            <a:headEnd len="sm" w="sm" type="none"/>
            <a:tailEnd len="med" w="med" type="oval"/>
          </a:ln>
        </p:spPr>
      </p:cxnSp>
      <p:sp>
        <p:nvSpPr>
          <p:cNvPr id="300" name="Google Shape;300;p53"/>
          <p:cNvSpPr txBox="1"/>
          <p:nvPr/>
        </p:nvSpPr>
        <p:spPr>
          <a:xfrm>
            <a:off x="4035300" y="776575"/>
            <a:ext cx="1131900" cy="510300"/>
          </a:xfrm>
          <a:prstGeom prst="rect">
            <a:avLst/>
          </a:prstGeom>
          <a:solidFill>
            <a:srgbClr val="EAFF6A"/>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s-419" sz="1800" u="none" cap="none" strike="noStrike">
                <a:solidFill>
                  <a:schemeClr val="dk1"/>
                </a:solidFill>
                <a:latin typeface="DM Sans"/>
                <a:ea typeface="DM Sans"/>
                <a:cs typeface="DM Sans"/>
                <a:sym typeface="DM Sans"/>
              </a:rPr>
              <a:t>Gráficos </a:t>
            </a:r>
            <a:endParaRPr b="0" i="0" sz="1800" u="none" cap="none" strike="noStrike">
              <a:solidFill>
                <a:schemeClr val="dk1"/>
              </a:solidFill>
              <a:latin typeface="DM Sans"/>
              <a:ea typeface="DM Sans"/>
              <a:cs typeface="DM Sans"/>
              <a:sym typeface="DM Sans"/>
            </a:endParaRPr>
          </a:p>
        </p:txBody>
      </p:sp>
      <p:pic>
        <p:nvPicPr>
          <p:cNvPr id="301" name="Google Shape;301;p53"/>
          <p:cNvPicPr preferRelativeResize="0"/>
          <p:nvPr/>
        </p:nvPicPr>
        <p:blipFill rotWithShape="1">
          <a:blip r:embed="rId3">
            <a:alphaModFix/>
          </a:blip>
          <a:srcRect b="0" l="0" r="0" t="0"/>
          <a:stretch/>
        </p:blipFill>
        <p:spPr>
          <a:xfrm>
            <a:off x="675775" y="3196225"/>
            <a:ext cx="617375" cy="617375"/>
          </a:xfrm>
          <a:prstGeom prst="rect">
            <a:avLst/>
          </a:prstGeom>
          <a:noFill/>
          <a:ln>
            <a:noFill/>
          </a:ln>
        </p:spPr>
      </p:pic>
      <p:cxnSp>
        <p:nvCxnSpPr>
          <p:cNvPr id="302" name="Google Shape;302;p53"/>
          <p:cNvCxnSpPr/>
          <p:nvPr/>
        </p:nvCxnSpPr>
        <p:spPr>
          <a:xfrm>
            <a:off x="4572000" y="1420675"/>
            <a:ext cx="0" cy="510300"/>
          </a:xfrm>
          <a:prstGeom prst="straightConnector1">
            <a:avLst/>
          </a:prstGeom>
          <a:noFill/>
          <a:ln cap="flat" cmpd="sng" w="19050">
            <a:solidFill>
              <a:schemeClr val="dk1"/>
            </a:solidFill>
            <a:prstDash val="solid"/>
            <a:round/>
            <a:headEnd len="med" w="med" type="oval"/>
            <a:tailEnd len="sm" w="sm" type="none"/>
          </a:ln>
        </p:spPr>
      </p:cxnSp>
      <p:cxnSp>
        <p:nvCxnSpPr>
          <p:cNvPr id="303" name="Google Shape;303;p53"/>
          <p:cNvCxnSpPr/>
          <p:nvPr/>
        </p:nvCxnSpPr>
        <p:spPr>
          <a:xfrm>
            <a:off x="2823550" y="2074850"/>
            <a:ext cx="0" cy="490200"/>
          </a:xfrm>
          <a:prstGeom prst="straightConnector1">
            <a:avLst/>
          </a:prstGeom>
          <a:noFill/>
          <a:ln cap="flat" cmpd="sng" w="19050">
            <a:solidFill>
              <a:srgbClr val="222222"/>
            </a:solidFill>
            <a:prstDash val="solid"/>
            <a:round/>
            <a:headEnd len="sm" w="sm" type="none"/>
            <a:tailEnd len="med" w="med" type="oval"/>
          </a:ln>
        </p:spPr>
      </p:cxnSp>
      <p:cxnSp>
        <p:nvCxnSpPr>
          <p:cNvPr id="304" name="Google Shape;304;p53"/>
          <p:cNvCxnSpPr/>
          <p:nvPr/>
        </p:nvCxnSpPr>
        <p:spPr>
          <a:xfrm>
            <a:off x="4572000" y="2054775"/>
            <a:ext cx="0" cy="503700"/>
          </a:xfrm>
          <a:prstGeom prst="straightConnector1">
            <a:avLst/>
          </a:prstGeom>
          <a:noFill/>
          <a:ln cap="flat" cmpd="sng" w="19050">
            <a:solidFill>
              <a:schemeClr val="dk1"/>
            </a:solidFill>
            <a:prstDash val="solid"/>
            <a:round/>
            <a:headEnd len="sm" w="sm" type="none"/>
            <a:tailEnd len="med" w="med" type="oval"/>
          </a:ln>
        </p:spPr>
      </p:cxnSp>
      <p:cxnSp>
        <p:nvCxnSpPr>
          <p:cNvPr id="305" name="Google Shape;305;p53"/>
          <p:cNvCxnSpPr/>
          <p:nvPr/>
        </p:nvCxnSpPr>
        <p:spPr>
          <a:xfrm>
            <a:off x="6322025" y="2054775"/>
            <a:ext cx="0" cy="503700"/>
          </a:xfrm>
          <a:prstGeom prst="straightConnector1">
            <a:avLst/>
          </a:prstGeom>
          <a:noFill/>
          <a:ln cap="flat" cmpd="sng" w="19050">
            <a:solidFill>
              <a:srgbClr val="222222"/>
            </a:solidFill>
            <a:prstDash val="solid"/>
            <a:round/>
            <a:headEnd len="sm" w="sm" type="none"/>
            <a:tailEnd len="med" w="med" type="oval"/>
          </a:ln>
        </p:spPr>
      </p:cxnSp>
      <p:cxnSp>
        <p:nvCxnSpPr>
          <p:cNvPr id="306" name="Google Shape;306;p53"/>
          <p:cNvCxnSpPr/>
          <p:nvPr/>
        </p:nvCxnSpPr>
        <p:spPr>
          <a:xfrm>
            <a:off x="8161182" y="2054775"/>
            <a:ext cx="0" cy="503700"/>
          </a:xfrm>
          <a:prstGeom prst="straightConnector1">
            <a:avLst/>
          </a:prstGeom>
          <a:noFill/>
          <a:ln cap="flat" cmpd="sng" w="19050">
            <a:solidFill>
              <a:schemeClr val="dk1"/>
            </a:solidFill>
            <a:prstDash val="solid"/>
            <a:round/>
            <a:headEnd len="sm" w="sm" type="none"/>
            <a:tailEnd len="med" w="med" type="oval"/>
          </a:ln>
        </p:spPr>
      </p:cxnSp>
      <p:sp>
        <p:nvSpPr>
          <p:cNvPr id="307" name="Google Shape;307;p53"/>
          <p:cNvSpPr/>
          <p:nvPr/>
        </p:nvSpPr>
        <p:spPr>
          <a:xfrm>
            <a:off x="333325" y="2632175"/>
            <a:ext cx="1477200" cy="330600"/>
          </a:xfrm>
          <a:prstGeom prst="roundRect">
            <a:avLst>
              <a:gd fmla="val 16667" name="adj"/>
            </a:avLst>
          </a:prstGeom>
          <a:solidFill>
            <a:schemeClr val="lt1"/>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DM Sans"/>
                <a:ea typeface="DM Sans"/>
                <a:cs typeface="DM Sans"/>
                <a:sym typeface="DM Sans"/>
              </a:rPr>
              <a:t>Líneas</a:t>
            </a:r>
            <a:endParaRPr b="0" i="0" sz="1400" u="none" cap="none" strike="noStrike">
              <a:solidFill>
                <a:srgbClr val="000000"/>
              </a:solidFill>
              <a:latin typeface="DM Sans"/>
              <a:ea typeface="DM Sans"/>
              <a:cs typeface="DM Sans"/>
              <a:sym typeface="DM Sans"/>
            </a:endParaRPr>
          </a:p>
        </p:txBody>
      </p:sp>
      <p:sp>
        <p:nvSpPr>
          <p:cNvPr id="308" name="Google Shape;308;p53"/>
          <p:cNvSpPr/>
          <p:nvPr/>
        </p:nvSpPr>
        <p:spPr>
          <a:xfrm>
            <a:off x="2083363" y="2632175"/>
            <a:ext cx="1477200" cy="330600"/>
          </a:xfrm>
          <a:prstGeom prst="roundRect">
            <a:avLst>
              <a:gd fmla="val 16667" name="adj"/>
            </a:avLst>
          </a:prstGeom>
          <a:solidFill>
            <a:schemeClr val="lt1"/>
          </a:solidFill>
          <a:ln cap="flat" cmpd="sng" w="9525">
            <a:solidFill>
              <a:srgbClr val="1D1C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DM Sans"/>
                <a:ea typeface="DM Sans"/>
                <a:cs typeface="DM Sans"/>
                <a:sym typeface="DM Sans"/>
              </a:rPr>
              <a:t>Puntos</a:t>
            </a:r>
            <a:endParaRPr b="0" i="0" sz="1400" u="none" cap="none" strike="noStrike">
              <a:solidFill>
                <a:srgbClr val="000000"/>
              </a:solidFill>
              <a:latin typeface="DM Sans"/>
              <a:ea typeface="DM Sans"/>
              <a:cs typeface="DM Sans"/>
              <a:sym typeface="DM Sans"/>
            </a:endParaRPr>
          </a:p>
        </p:txBody>
      </p:sp>
      <p:sp>
        <p:nvSpPr>
          <p:cNvPr id="309" name="Google Shape;309;p53"/>
          <p:cNvSpPr/>
          <p:nvPr/>
        </p:nvSpPr>
        <p:spPr>
          <a:xfrm>
            <a:off x="3833400" y="2632175"/>
            <a:ext cx="1477200" cy="330600"/>
          </a:xfrm>
          <a:prstGeom prst="roundRect">
            <a:avLst>
              <a:gd fmla="val 16667" name="adj"/>
            </a:avLst>
          </a:prstGeom>
          <a:solidFill>
            <a:schemeClr val="lt1"/>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DM Sans"/>
                <a:ea typeface="DM Sans"/>
                <a:cs typeface="DM Sans"/>
                <a:sym typeface="DM Sans"/>
              </a:rPr>
              <a:t>Barras</a:t>
            </a:r>
            <a:endParaRPr b="0" i="0" sz="1400" u="none" cap="none" strike="noStrike">
              <a:solidFill>
                <a:srgbClr val="000000"/>
              </a:solidFill>
              <a:latin typeface="DM Sans"/>
              <a:ea typeface="DM Sans"/>
              <a:cs typeface="DM Sans"/>
              <a:sym typeface="DM Sans"/>
            </a:endParaRPr>
          </a:p>
        </p:txBody>
      </p:sp>
      <p:sp>
        <p:nvSpPr>
          <p:cNvPr id="310" name="Google Shape;310;p53"/>
          <p:cNvSpPr/>
          <p:nvPr/>
        </p:nvSpPr>
        <p:spPr>
          <a:xfrm>
            <a:off x="5583425" y="2632175"/>
            <a:ext cx="1477200" cy="3306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DM Sans"/>
                <a:ea typeface="DM Sans"/>
                <a:cs typeface="DM Sans"/>
                <a:sym typeface="DM Sans"/>
              </a:rPr>
              <a:t>Histograma</a:t>
            </a:r>
            <a:endParaRPr b="0" i="0" sz="1400" u="none" cap="none" strike="noStrike">
              <a:solidFill>
                <a:srgbClr val="000000"/>
              </a:solidFill>
              <a:latin typeface="DM Sans"/>
              <a:ea typeface="DM Sans"/>
              <a:cs typeface="DM Sans"/>
              <a:sym typeface="DM Sans"/>
            </a:endParaRPr>
          </a:p>
        </p:txBody>
      </p:sp>
      <p:sp>
        <p:nvSpPr>
          <p:cNvPr id="311" name="Google Shape;311;p53"/>
          <p:cNvSpPr/>
          <p:nvPr/>
        </p:nvSpPr>
        <p:spPr>
          <a:xfrm>
            <a:off x="7333450" y="2607675"/>
            <a:ext cx="1477200" cy="3306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DM Sans"/>
                <a:ea typeface="DM Sans"/>
                <a:cs typeface="DM Sans"/>
                <a:sym typeface="DM Sans"/>
              </a:rPr>
              <a:t>Boxplot</a:t>
            </a:r>
            <a:endParaRPr b="0" i="0" sz="1400" u="none" cap="none" strike="noStrike">
              <a:solidFill>
                <a:srgbClr val="000000"/>
              </a:solidFill>
              <a:latin typeface="DM Sans"/>
              <a:ea typeface="DM Sans"/>
              <a:cs typeface="DM Sans"/>
              <a:sym typeface="DM Sans"/>
            </a:endParaRPr>
          </a:p>
        </p:txBody>
      </p:sp>
      <p:pic>
        <p:nvPicPr>
          <p:cNvPr id="312" name="Google Shape;312;p53"/>
          <p:cNvPicPr preferRelativeResize="0"/>
          <p:nvPr/>
        </p:nvPicPr>
        <p:blipFill rotWithShape="1">
          <a:blip r:embed="rId4">
            <a:alphaModFix/>
          </a:blip>
          <a:srcRect b="0" l="0" r="0" t="0"/>
          <a:stretch/>
        </p:blipFill>
        <p:spPr>
          <a:xfrm>
            <a:off x="2554775" y="3196225"/>
            <a:ext cx="617375" cy="617375"/>
          </a:xfrm>
          <a:prstGeom prst="rect">
            <a:avLst/>
          </a:prstGeom>
          <a:noFill/>
          <a:ln>
            <a:noFill/>
          </a:ln>
        </p:spPr>
      </p:pic>
      <p:pic>
        <p:nvPicPr>
          <p:cNvPr id="313" name="Google Shape;313;p53"/>
          <p:cNvPicPr preferRelativeResize="0"/>
          <p:nvPr/>
        </p:nvPicPr>
        <p:blipFill rotWithShape="1">
          <a:blip r:embed="rId5">
            <a:alphaModFix/>
          </a:blip>
          <a:srcRect b="0" l="0" r="0" t="0"/>
          <a:stretch/>
        </p:blipFill>
        <p:spPr>
          <a:xfrm>
            <a:off x="4365950" y="3196225"/>
            <a:ext cx="617375" cy="617375"/>
          </a:xfrm>
          <a:prstGeom prst="rect">
            <a:avLst/>
          </a:prstGeom>
          <a:noFill/>
          <a:ln>
            <a:noFill/>
          </a:ln>
        </p:spPr>
      </p:pic>
      <p:pic>
        <p:nvPicPr>
          <p:cNvPr id="314" name="Google Shape;314;p53"/>
          <p:cNvPicPr preferRelativeResize="0"/>
          <p:nvPr/>
        </p:nvPicPr>
        <p:blipFill rotWithShape="1">
          <a:blip r:embed="rId6">
            <a:alphaModFix/>
          </a:blip>
          <a:srcRect b="0" l="0" r="0" t="0"/>
          <a:stretch/>
        </p:blipFill>
        <p:spPr>
          <a:xfrm>
            <a:off x="6113328" y="3196225"/>
            <a:ext cx="617375" cy="617375"/>
          </a:xfrm>
          <a:prstGeom prst="rect">
            <a:avLst/>
          </a:prstGeom>
          <a:noFill/>
          <a:ln>
            <a:noFill/>
          </a:ln>
        </p:spPr>
      </p:pic>
      <p:pic>
        <p:nvPicPr>
          <p:cNvPr id="315" name="Google Shape;315;p53"/>
          <p:cNvPicPr preferRelativeResize="0"/>
          <p:nvPr/>
        </p:nvPicPr>
        <p:blipFill rotWithShape="1">
          <a:blip r:embed="rId7">
            <a:alphaModFix/>
          </a:blip>
          <a:srcRect b="0" l="0" r="0" t="0"/>
          <a:stretch/>
        </p:blipFill>
        <p:spPr>
          <a:xfrm>
            <a:off x="7683038" y="3196225"/>
            <a:ext cx="617375" cy="617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Gráfico de líneas</a:t>
            </a:r>
            <a:endParaRPr b="1" i="0" sz="4000" u="none" cap="none" strike="noStrike">
              <a:solidFill>
                <a:schemeClr val="dk1"/>
              </a:solidFill>
              <a:latin typeface="DM Sans"/>
              <a:ea typeface="DM Sans"/>
              <a:cs typeface="DM Sans"/>
              <a:sym typeface="DM Sans"/>
            </a:endParaRPr>
          </a:p>
        </p:txBody>
      </p:sp>
      <p:sp>
        <p:nvSpPr>
          <p:cNvPr id="321" name="Google Shape;321;p54"/>
          <p:cNvSpPr txBox="1"/>
          <p:nvPr/>
        </p:nvSpPr>
        <p:spPr>
          <a:xfrm>
            <a:off x="591700" y="1460913"/>
            <a:ext cx="4485300" cy="16623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6AA94F"/>
                </a:solidFill>
                <a:highlight>
                  <a:srgbClr val="1E1E1E"/>
                </a:highlight>
                <a:latin typeface="Courier New"/>
                <a:ea typeface="Courier New"/>
                <a:cs typeface="Courier New"/>
                <a:sym typeface="Courier New"/>
              </a:rPr>
              <a:t># Lineplot</a:t>
            </a:r>
            <a:endParaRPr b="0" i="0" sz="1050" u="none" cap="none" strike="noStrike">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flights = sns.load_dataset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CE9178"/>
                </a:solidFill>
                <a:highlight>
                  <a:srgbClr val="1E1E1E"/>
                </a:highlight>
                <a:latin typeface="Courier New"/>
                <a:ea typeface="Courier New"/>
                <a:cs typeface="Courier New"/>
                <a:sym typeface="Courier New"/>
              </a:rPr>
              <a:t>"flights"</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flights.head</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6AA94F"/>
                </a:solidFill>
                <a:highlight>
                  <a:srgbClr val="1E1E1E"/>
                </a:highlight>
                <a:latin typeface="Courier New"/>
                <a:ea typeface="Courier New"/>
                <a:cs typeface="Courier New"/>
                <a:sym typeface="Courier New"/>
              </a:rPr>
              <a:t># Axis-level</a:t>
            </a:r>
            <a:endParaRPr b="0" i="0" sz="1050" u="none" cap="none" strike="noStrike">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may_flights = flights.query</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CE9178"/>
                </a:solidFill>
                <a:highlight>
                  <a:srgbClr val="1E1E1E"/>
                </a:highlight>
                <a:latin typeface="Courier New"/>
                <a:ea typeface="Courier New"/>
                <a:cs typeface="Courier New"/>
                <a:sym typeface="Courier New"/>
              </a:rPr>
              <a:t>"month == 'May'"</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sns.lineplot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data=may_flights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x=</a:t>
            </a:r>
            <a:r>
              <a:rPr b="0" i="0" lang="es-419" sz="1050" u="none" cap="none" strike="noStrike">
                <a:solidFill>
                  <a:srgbClr val="CE9178"/>
                </a:solidFill>
                <a:highlight>
                  <a:srgbClr val="1E1E1E"/>
                </a:highlight>
                <a:latin typeface="Courier New"/>
                <a:ea typeface="Courier New"/>
                <a:cs typeface="Courier New"/>
                <a:sym typeface="Courier New"/>
              </a:rPr>
              <a:t>"year"</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y=</a:t>
            </a:r>
            <a:r>
              <a:rPr b="0" i="0" lang="es-419" sz="1050" u="none" cap="none" strike="noStrike">
                <a:solidFill>
                  <a:srgbClr val="CE9178"/>
                </a:solidFill>
                <a:highlight>
                  <a:srgbClr val="1E1E1E"/>
                </a:highlight>
                <a:latin typeface="Courier New"/>
                <a:ea typeface="Courier New"/>
                <a:cs typeface="Courier New"/>
                <a:sym typeface="Courier New"/>
              </a:rPr>
              <a:t>"passengers"</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6AA94F"/>
              </a:solidFill>
              <a:highlight>
                <a:srgbClr val="1E1E1E"/>
              </a:highlight>
              <a:latin typeface="Courier New"/>
              <a:ea typeface="Courier New"/>
              <a:cs typeface="Courier New"/>
              <a:sym typeface="Courier New"/>
            </a:endParaRPr>
          </a:p>
        </p:txBody>
      </p:sp>
      <p:sp>
        <p:nvSpPr>
          <p:cNvPr id="322" name="Google Shape;322;p54"/>
          <p:cNvSpPr txBox="1"/>
          <p:nvPr/>
        </p:nvSpPr>
        <p:spPr>
          <a:xfrm>
            <a:off x="591700" y="3367338"/>
            <a:ext cx="4485300" cy="12237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6AA94F"/>
                </a:solidFill>
                <a:highlight>
                  <a:srgbClr val="1E1E1E"/>
                </a:highlight>
                <a:latin typeface="Courier New"/>
                <a:ea typeface="Courier New"/>
                <a:cs typeface="Courier New"/>
                <a:sym typeface="Courier New"/>
              </a:rPr>
              <a:t># Axis-level</a:t>
            </a:r>
            <a:endParaRPr b="0" i="0" sz="1050" u="none" cap="none" strike="noStrike">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flights_wide = flights.pivot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CE9178"/>
                </a:solidFill>
                <a:highlight>
                  <a:srgbClr val="1E1E1E"/>
                </a:highlight>
                <a:latin typeface="Courier New"/>
                <a:ea typeface="Courier New"/>
                <a:cs typeface="Courier New"/>
                <a:sym typeface="Courier New"/>
              </a:rPr>
              <a:t>"year"</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a:t>
            </a:r>
            <a:r>
              <a:rPr b="0" i="0" lang="es-419" sz="1050" u="none" cap="none" strike="noStrike">
                <a:solidFill>
                  <a:srgbClr val="CE9178"/>
                </a:solidFill>
                <a:highlight>
                  <a:srgbClr val="1E1E1E"/>
                </a:highlight>
                <a:latin typeface="Courier New"/>
                <a:ea typeface="Courier New"/>
                <a:cs typeface="Courier New"/>
                <a:sym typeface="Courier New"/>
              </a:rPr>
              <a:t>"month"</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a:t>
            </a:r>
            <a:r>
              <a:rPr b="0" i="0" lang="es-419" sz="1050" u="none" cap="none" strike="noStrike">
                <a:solidFill>
                  <a:srgbClr val="CE9178"/>
                </a:solidFill>
                <a:highlight>
                  <a:srgbClr val="1E1E1E"/>
                </a:highlight>
                <a:latin typeface="Courier New"/>
                <a:ea typeface="Courier New"/>
                <a:cs typeface="Courier New"/>
                <a:sym typeface="Courier New"/>
              </a:rPr>
              <a:t>"passengers"</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flights_wide.head</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sns.lineplot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data=flights_wide</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6AA94F"/>
              </a:solidFill>
              <a:highlight>
                <a:srgbClr val="1E1E1E"/>
              </a:highlight>
              <a:latin typeface="Courier New"/>
              <a:ea typeface="Courier New"/>
              <a:cs typeface="Courier New"/>
              <a:sym typeface="Courier New"/>
            </a:endParaRPr>
          </a:p>
        </p:txBody>
      </p:sp>
      <p:pic>
        <p:nvPicPr>
          <p:cNvPr id="323" name="Google Shape;323;p54"/>
          <p:cNvPicPr preferRelativeResize="0"/>
          <p:nvPr/>
        </p:nvPicPr>
        <p:blipFill rotWithShape="1">
          <a:blip r:embed="rId3">
            <a:alphaModFix/>
          </a:blip>
          <a:srcRect b="0" l="0" r="0" t="0"/>
          <a:stretch/>
        </p:blipFill>
        <p:spPr>
          <a:xfrm>
            <a:off x="5638075" y="1373253"/>
            <a:ext cx="2701350" cy="1819397"/>
          </a:xfrm>
          <a:prstGeom prst="rect">
            <a:avLst/>
          </a:prstGeom>
          <a:noFill/>
          <a:ln>
            <a:noFill/>
          </a:ln>
        </p:spPr>
      </p:pic>
      <p:pic>
        <p:nvPicPr>
          <p:cNvPr id="324" name="Google Shape;324;p54"/>
          <p:cNvPicPr preferRelativeResize="0"/>
          <p:nvPr/>
        </p:nvPicPr>
        <p:blipFill rotWithShape="1">
          <a:blip r:embed="rId4">
            <a:alphaModFix/>
          </a:blip>
          <a:srcRect b="0" l="0" r="0" t="0"/>
          <a:stretch/>
        </p:blipFill>
        <p:spPr>
          <a:xfrm>
            <a:off x="5884200" y="3207490"/>
            <a:ext cx="2209100" cy="1543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Gráfico de puntos</a:t>
            </a:r>
            <a:endParaRPr b="1" i="0" sz="4000" u="none" cap="none" strike="noStrike">
              <a:solidFill>
                <a:schemeClr val="dk1"/>
              </a:solidFill>
              <a:latin typeface="DM Sans"/>
              <a:ea typeface="DM Sans"/>
              <a:cs typeface="DM Sans"/>
              <a:sym typeface="DM Sans"/>
            </a:endParaRPr>
          </a:p>
        </p:txBody>
      </p:sp>
      <p:sp>
        <p:nvSpPr>
          <p:cNvPr id="330" name="Google Shape;330;p55"/>
          <p:cNvSpPr txBox="1"/>
          <p:nvPr/>
        </p:nvSpPr>
        <p:spPr>
          <a:xfrm>
            <a:off x="609825" y="1545725"/>
            <a:ext cx="4485300" cy="12237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6AA94F"/>
                </a:solidFill>
                <a:highlight>
                  <a:srgbClr val="1E1E1E"/>
                </a:highlight>
                <a:latin typeface="Courier New"/>
                <a:ea typeface="Courier New"/>
                <a:cs typeface="Courier New"/>
                <a:sym typeface="Courier New"/>
              </a:rPr>
              <a:t># Scatterplot</a:t>
            </a:r>
            <a:endParaRPr b="0" i="0" sz="1050" u="none" cap="none" strike="noStrike">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tips = sns.load_dataset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CE9178"/>
                </a:solidFill>
                <a:highlight>
                  <a:srgbClr val="1E1E1E"/>
                </a:highlight>
                <a:latin typeface="Courier New"/>
                <a:ea typeface="Courier New"/>
                <a:cs typeface="Courier New"/>
                <a:sym typeface="Courier New"/>
              </a:rPr>
              <a:t>"tips"</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tips.head</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6AA94F"/>
                </a:solidFill>
                <a:highlight>
                  <a:srgbClr val="1E1E1E"/>
                </a:highlight>
                <a:latin typeface="Courier New"/>
                <a:ea typeface="Courier New"/>
                <a:cs typeface="Courier New"/>
                <a:sym typeface="Courier New"/>
              </a:rPr>
              <a:t># Axis-level</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sns.scatterplot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data=tips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x=</a:t>
            </a:r>
            <a:r>
              <a:rPr b="0" i="0" lang="es-419" sz="1050" u="none" cap="none" strike="noStrike">
                <a:solidFill>
                  <a:srgbClr val="CE9178"/>
                </a:solidFill>
                <a:highlight>
                  <a:srgbClr val="1E1E1E"/>
                </a:highlight>
                <a:latin typeface="Courier New"/>
                <a:ea typeface="Courier New"/>
                <a:cs typeface="Courier New"/>
                <a:sym typeface="Courier New"/>
              </a:rPr>
              <a:t>"total_bill"</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y=</a:t>
            </a:r>
            <a:r>
              <a:rPr b="0" i="0" lang="es-419" sz="1050" u="none" cap="none" strike="noStrike">
                <a:solidFill>
                  <a:srgbClr val="CE9178"/>
                </a:solidFill>
                <a:highlight>
                  <a:srgbClr val="1E1E1E"/>
                </a:highlight>
                <a:latin typeface="Courier New"/>
                <a:ea typeface="Courier New"/>
                <a:cs typeface="Courier New"/>
                <a:sym typeface="Courier New"/>
              </a:rPr>
              <a:t>"tip"</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4D4D4"/>
              </a:solidFill>
              <a:highlight>
                <a:srgbClr val="1E1E1E"/>
              </a:highlight>
              <a:latin typeface="Courier New"/>
              <a:ea typeface="Courier New"/>
              <a:cs typeface="Courier New"/>
              <a:sym typeface="Courier New"/>
            </a:endParaRPr>
          </a:p>
        </p:txBody>
      </p:sp>
      <p:pic>
        <p:nvPicPr>
          <p:cNvPr id="331" name="Google Shape;331;p55"/>
          <p:cNvPicPr preferRelativeResize="0"/>
          <p:nvPr/>
        </p:nvPicPr>
        <p:blipFill rotWithShape="1">
          <a:blip r:embed="rId3">
            <a:alphaModFix/>
          </a:blip>
          <a:srcRect b="0" l="0" r="0" t="0"/>
          <a:stretch/>
        </p:blipFill>
        <p:spPr>
          <a:xfrm>
            <a:off x="5608826" y="1223638"/>
            <a:ext cx="2713050" cy="1867875"/>
          </a:xfrm>
          <a:prstGeom prst="rect">
            <a:avLst/>
          </a:prstGeom>
          <a:noFill/>
          <a:ln>
            <a:noFill/>
          </a:ln>
        </p:spPr>
      </p:pic>
      <p:sp>
        <p:nvSpPr>
          <p:cNvPr id="332" name="Google Shape;332;p55"/>
          <p:cNvSpPr txBox="1"/>
          <p:nvPr/>
        </p:nvSpPr>
        <p:spPr>
          <a:xfrm>
            <a:off x="609825" y="3620538"/>
            <a:ext cx="4485300" cy="7851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6AA94F"/>
                </a:solidFill>
                <a:highlight>
                  <a:srgbClr val="1E1E1E"/>
                </a:highlight>
                <a:latin typeface="Courier New"/>
                <a:ea typeface="Courier New"/>
                <a:cs typeface="Courier New"/>
                <a:sym typeface="Courier New"/>
              </a:rPr>
              <a:t># Axis-level</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sns.scatterplot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data=tips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x=</a:t>
            </a:r>
            <a:r>
              <a:rPr b="0" i="0" lang="es-419" sz="1050" u="none" cap="none" strike="noStrike">
                <a:solidFill>
                  <a:srgbClr val="CE9178"/>
                </a:solidFill>
                <a:highlight>
                  <a:srgbClr val="1E1E1E"/>
                </a:highlight>
                <a:latin typeface="Courier New"/>
                <a:ea typeface="Courier New"/>
                <a:cs typeface="Courier New"/>
                <a:sym typeface="Courier New"/>
              </a:rPr>
              <a:t>"total_bill"</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y=</a:t>
            </a:r>
            <a:r>
              <a:rPr b="0" i="0" lang="es-419" sz="1050" u="none" cap="none" strike="noStrike">
                <a:solidFill>
                  <a:srgbClr val="CE9178"/>
                </a:solidFill>
                <a:highlight>
                  <a:srgbClr val="1E1E1E"/>
                </a:highlight>
                <a:latin typeface="Courier New"/>
                <a:ea typeface="Courier New"/>
                <a:cs typeface="Courier New"/>
                <a:sym typeface="Courier New"/>
              </a:rPr>
              <a:t>"tip"</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hue=</a:t>
            </a:r>
            <a:r>
              <a:rPr b="0" i="0" lang="es-419" sz="1050" u="none" cap="none" strike="noStrike">
                <a:solidFill>
                  <a:srgbClr val="CE9178"/>
                </a:solidFill>
                <a:highlight>
                  <a:srgbClr val="1E1E1E"/>
                </a:highlight>
                <a:latin typeface="Courier New"/>
                <a:ea typeface="Courier New"/>
                <a:cs typeface="Courier New"/>
                <a:sym typeface="Courier New"/>
              </a:rPr>
              <a:t>"time"</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4D4D4"/>
              </a:solidFill>
              <a:highlight>
                <a:srgbClr val="1E1E1E"/>
              </a:highlight>
              <a:latin typeface="Courier New"/>
              <a:ea typeface="Courier New"/>
              <a:cs typeface="Courier New"/>
              <a:sym typeface="Courier New"/>
            </a:endParaRPr>
          </a:p>
        </p:txBody>
      </p:sp>
      <p:pic>
        <p:nvPicPr>
          <p:cNvPr id="333" name="Google Shape;333;p55"/>
          <p:cNvPicPr preferRelativeResize="0"/>
          <p:nvPr/>
        </p:nvPicPr>
        <p:blipFill rotWithShape="1">
          <a:blip r:embed="rId4">
            <a:alphaModFix/>
          </a:blip>
          <a:srcRect b="0" l="0" r="0" t="0"/>
          <a:stretch/>
        </p:blipFill>
        <p:spPr>
          <a:xfrm>
            <a:off x="5730788" y="3163112"/>
            <a:ext cx="2469125" cy="169996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Gráfico de barras</a:t>
            </a:r>
            <a:endParaRPr b="1" i="0" sz="4000" u="none" cap="none" strike="noStrike">
              <a:solidFill>
                <a:schemeClr val="dk1"/>
              </a:solidFill>
              <a:latin typeface="DM Sans"/>
              <a:ea typeface="DM Sans"/>
              <a:cs typeface="DM Sans"/>
              <a:sym typeface="DM Sans"/>
            </a:endParaRPr>
          </a:p>
        </p:txBody>
      </p:sp>
      <p:sp>
        <p:nvSpPr>
          <p:cNvPr id="339" name="Google Shape;339;p56"/>
          <p:cNvSpPr txBox="1"/>
          <p:nvPr/>
        </p:nvSpPr>
        <p:spPr>
          <a:xfrm>
            <a:off x="690850" y="1450800"/>
            <a:ext cx="4485300" cy="14430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6AA94F"/>
                </a:solidFill>
                <a:highlight>
                  <a:srgbClr val="1E1E1E"/>
                </a:highlight>
                <a:latin typeface="Courier New"/>
                <a:ea typeface="Courier New"/>
                <a:cs typeface="Courier New"/>
                <a:sym typeface="Courier New"/>
              </a:rPr>
              <a:t># Barplot</a:t>
            </a:r>
            <a:endParaRPr b="0" i="0" sz="1050" u="none" cap="none" strike="noStrike">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C586C0"/>
                </a:solidFill>
                <a:highlight>
                  <a:srgbClr val="1E1E1E"/>
                </a:highlight>
                <a:latin typeface="Courier New"/>
                <a:ea typeface="Courier New"/>
                <a:cs typeface="Courier New"/>
                <a:sym typeface="Courier New"/>
              </a:rPr>
              <a:t>import</a:t>
            </a:r>
            <a:r>
              <a:rPr b="0" i="0" lang="es-419" sz="1050" u="none" cap="none" strike="noStrike">
                <a:solidFill>
                  <a:srgbClr val="D4D4D4"/>
                </a:solidFill>
                <a:highlight>
                  <a:srgbClr val="1E1E1E"/>
                </a:highlight>
                <a:latin typeface="Courier New"/>
                <a:ea typeface="Courier New"/>
                <a:cs typeface="Courier New"/>
                <a:sym typeface="Courier New"/>
              </a:rPr>
              <a:t> seaborn </a:t>
            </a:r>
            <a:r>
              <a:rPr b="0" i="0" lang="es-419" sz="1050" u="none" cap="none" strike="noStrike">
                <a:solidFill>
                  <a:srgbClr val="C586C0"/>
                </a:solidFill>
                <a:highlight>
                  <a:srgbClr val="1E1E1E"/>
                </a:highlight>
                <a:latin typeface="Courier New"/>
                <a:ea typeface="Courier New"/>
                <a:cs typeface="Courier New"/>
                <a:sym typeface="Courier New"/>
              </a:rPr>
              <a:t>as</a:t>
            </a:r>
            <a:r>
              <a:rPr b="0" i="0" lang="es-419" sz="1050" u="none" cap="none" strike="noStrike">
                <a:solidFill>
                  <a:srgbClr val="D4D4D4"/>
                </a:solidFill>
                <a:highlight>
                  <a:srgbClr val="1E1E1E"/>
                </a:highlight>
                <a:latin typeface="Courier New"/>
                <a:ea typeface="Courier New"/>
                <a:cs typeface="Courier New"/>
                <a:sym typeface="Courier New"/>
              </a:rPr>
              <a:t> sns</a:t>
            </a:r>
            <a:endParaRPr b="0" i="0" sz="10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sns.set_theme</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style=</a:t>
            </a:r>
            <a:r>
              <a:rPr b="0" i="0" lang="es-419" sz="1050" u="none" cap="none" strike="noStrike">
                <a:solidFill>
                  <a:srgbClr val="CE9178"/>
                </a:solidFill>
                <a:highlight>
                  <a:srgbClr val="1E1E1E"/>
                </a:highlight>
                <a:latin typeface="Courier New"/>
                <a:ea typeface="Courier New"/>
                <a:cs typeface="Courier New"/>
                <a:sym typeface="Courier New"/>
              </a:rPr>
              <a:t>"whitegrid"</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tips = sns.load_dataset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CE9178"/>
                </a:solidFill>
                <a:highlight>
                  <a:srgbClr val="1E1E1E"/>
                </a:highlight>
                <a:latin typeface="Courier New"/>
                <a:ea typeface="Courier New"/>
                <a:cs typeface="Courier New"/>
                <a:sym typeface="Courier New"/>
              </a:rPr>
              <a:t>"tips"</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6AA94F"/>
                </a:solidFill>
                <a:highlight>
                  <a:srgbClr val="1E1E1E"/>
                </a:highlight>
                <a:latin typeface="Courier New"/>
                <a:ea typeface="Courier New"/>
                <a:cs typeface="Courier New"/>
                <a:sym typeface="Courier New"/>
              </a:rPr>
              <a:t># Axis-level</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ax = sns.barplot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x=</a:t>
            </a:r>
            <a:r>
              <a:rPr b="0" i="0" lang="es-419" sz="1050" u="none" cap="none" strike="noStrike">
                <a:solidFill>
                  <a:srgbClr val="CE9178"/>
                </a:solidFill>
                <a:highlight>
                  <a:srgbClr val="1E1E1E"/>
                </a:highlight>
                <a:latin typeface="Courier New"/>
                <a:ea typeface="Courier New"/>
                <a:cs typeface="Courier New"/>
                <a:sym typeface="Courier New"/>
              </a:rPr>
              <a:t>"day"</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y=</a:t>
            </a:r>
            <a:r>
              <a:rPr b="0" i="0" lang="es-419" sz="1050" u="none" cap="none" strike="noStrike">
                <a:solidFill>
                  <a:srgbClr val="CE9178"/>
                </a:solidFill>
                <a:highlight>
                  <a:srgbClr val="1E1E1E"/>
                </a:highlight>
                <a:latin typeface="Courier New"/>
                <a:ea typeface="Courier New"/>
                <a:cs typeface="Courier New"/>
                <a:sym typeface="Courier New"/>
              </a:rPr>
              <a:t>"total_bill"</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data=tips</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6AA94F"/>
              </a:solidFill>
              <a:highlight>
                <a:srgbClr val="1E1E1E"/>
              </a:highlight>
              <a:latin typeface="Courier New"/>
              <a:ea typeface="Courier New"/>
              <a:cs typeface="Courier New"/>
              <a:sym typeface="Courier New"/>
            </a:endParaRPr>
          </a:p>
        </p:txBody>
      </p:sp>
      <p:pic>
        <p:nvPicPr>
          <p:cNvPr id="340" name="Google Shape;340;p56"/>
          <p:cNvPicPr preferRelativeResize="0"/>
          <p:nvPr/>
        </p:nvPicPr>
        <p:blipFill rotWithShape="1">
          <a:blip r:embed="rId3">
            <a:alphaModFix/>
          </a:blip>
          <a:srcRect b="0" l="0" r="0" t="0"/>
          <a:stretch/>
        </p:blipFill>
        <p:spPr>
          <a:xfrm>
            <a:off x="5624713" y="1085475"/>
            <a:ext cx="2769900" cy="1908300"/>
          </a:xfrm>
          <a:prstGeom prst="rect">
            <a:avLst/>
          </a:prstGeom>
          <a:noFill/>
          <a:ln>
            <a:noFill/>
          </a:ln>
        </p:spPr>
      </p:pic>
      <p:sp>
        <p:nvSpPr>
          <p:cNvPr id="341" name="Google Shape;341;p56"/>
          <p:cNvSpPr txBox="1"/>
          <p:nvPr/>
        </p:nvSpPr>
        <p:spPr>
          <a:xfrm>
            <a:off x="690850" y="3557925"/>
            <a:ext cx="4485300" cy="7851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6AA94F"/>
                </a:solidFill>
                <a:highlight>
                  <a:srgbClr val="1E1E1E"/>
                </a:highlight>
                <a:latin typeface="Courier New"/>
                <a:ea typeface="Courier New"/>
                <a:cs typeface="Courier New"/>
                <a:sym typeface="Courier New"/>
              </a:rPr>
              <a:t># Barplot</a:t>
            </a:r>
            <a:endParaRPr b="0" i="0" sz="1050" u="none" cap="none" strike="noStrike">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sns.barplot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x=</a:t>
            </a:r>
            <a:r>
              <a:rPr b="0" i="0" lang="es-419" sz="1050" u="none" cap="none" strike="noStrike">
                <a:solidFill>
                  <a:srgbClr val="CE9178"/>
                </a:solidFill>
                <a:highlight>
                  <a:srgbClr val="1E1E1E"/>
                </a:highlight>
                <a:latin typeface="Courier New"/>
                <a:ea typeface="Courier New"/>
                <a:cs typeface="Courier New"/>
                <a:sym typeface="Courier New"/>
              </a:rPr>
              <a:t>"day"</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y=</a:t>
            </a:r>
            <a:r>
              <a:rPr b="0" i="0" lang="es-419" sz="1050" u="none" cap="none" strike="noStrike">
                <a:solidFill>
                  <a:srgbClr val="CE9178"/>
                </a:solidFill>
                <a:highlight>
                  <a:srgbClr val="1E1E1E"/>
                </a:highlight>
                <a:latin typeface="Courier New"/>
                <a:ea typeface="Courier New"/>
                <a:cs typeface="Courier New"/>
                <a:sym typeface="Courier New"/>
              </a:rPr>
              <a:t>"total_bill"</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hue=</a:t>
            </a:r>
            <a:r>
              <a:rPr b="0" i="0" lang="es-419" sz="1050" u="none" cap="none" strike="noStrike">
                <a:solidFill>
                  <a:srgbClr val="CE9178"/>
                </a:solidFill>
                <a:highlight>
                  <a:srgbClr val="1E1E1E"/>
                </a:highlight>
                <a:latin typeface="Courier New"/>
                <a:ea typeface="Courier New"/>
                <a:cs typeface="Courier New"/>
                <a:sym typeface="Courier New"/>
              </a:rPr>
              <a:t>"sex"</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data=tips</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C586C0"/>
              </a:solidFill>
              <a:highlight>
                <a:srgbClr val="1E1E1E"/>
              </a:highlight>
              <a:latin typeface="Courier New"/>
              <a:ea typeface="Courier New"/>
              <a:cs typeface="Courier New"/>
              <a:sym typeface="Courier New"/>
            </a:endParaRPr>
          </a:p>
        </p:txBody>
      </p:sp>
      <p:pic>
        <p:nvPicPr>
          <p:cNvPr id="342" name="Google Shape;342;p56"/>
          <p:cNvPicPr preferRelativeResize="0"/>
          <p:nvPr/>
        </p:nvPicPr>
        <p:blipFill rotWithShape="1">
          <a:blip r:embed="rId4">
            <a:alphaModFix/>
          </a:blip>
          <a:srcRect b="0" l="0" r="0" t="0"/>
          <a:stretch/>
        </p:blipFill>
        <p:spPr>
          <a:xfrm>
            <a:off x="5717300" y="3060088"/>
            <a:ext cx="2584775" cy="1780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Histograma</a:t>
            </a:r>
            <a:endParaRPr b="1" i="0" sz="4000" u="none" cap="none" strike="noStrike">
              <a:solidFill>
                <a:schemeClr val="dk1"/>
              </a:solidFill>
              <a:latin typeface="DM Sans"/>
              <a:ea typeface="DM Sans"/>
              <a:cs typeface="DM Sans"/>
              <a:sym typeface="DM Sans"/>
            </a:endParaRPr>
          </a:p>
        </p:txBody>
      </p:sp>
      <p:sp>
        <p:nvSpPr>
          <p:cNvPr id="348" name="Google Shape;348;p57"/>
          <p:cNvSpPr txBox="1"/>
          <p:nvPr/>
        </p:nvSpPr>
        <p:spPr>
          <a:xfrm>
            <a:off x="690850" y="1537425"/>
            <a:ext cx="4485300" cy="10044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6AA94F"/>
                </a:solidFill>
                <a:highlight>
                  <a:srgbClr val="1E1E1E"/>
                </a:highlight>
                <a:latin typeface="Courier New"/>
                <a:ea typeface="Courier New"/>
                <a:cs typeface="Courier New"/>
                <a:sym typeface="Courier New"/>
              </a:rPr>
              <a:t># Histograma</a:t>
            </a:r>
            <a:endParaRPr b="0" i="0" sz="1050" u="none" cap="none" strike="noStrike">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penguins = sns.load_dataset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CE9178"/>
                </a:solidFill>
                <a:highlight>
                  <a:srgbClr val="1E1E1E"/>
                </a:highlight>
                <a:latin typeface="Courier New"/>
                <a:ea typeface="Courier New"/>
                <a:cs typeface="Courier New"/>
                <a:sym typeface="Courier New"/>
              </a:rPr>
              <a:t>"penguins"</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6AA94F"/>
                </a:solidFill>
                <a:highlight>
                  <a:srgbClr val="1E1E1E"/>
                </a:highlight>
                <a:latin typeface="Courier New"/>
                <a:ea typeface="Courier New"/>
                <a:cs typeface="Courier New"/>
                <a:sym typeface="Courier New"/>
              </a:rPr>
              <a:t># Axis-level</a:t>
            </a:r>
            <a:endParaRPr b="0" i="0" sz="1050" u="none" cap="none" strike="noStrike">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sns.histplot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data=penguins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x=</a:t>
            </a:r>
            <a:r>
              <a:rPr b="0" i="0" lang="es-419" sz="1050" u="none" cap="none" strike="noStrike">
                <a:solidFill>
                  <a:srgbClr val="CE9178"/>
                </a:solidFill>
                <a:highlight>
                  <a:srgbClr val="1E1E1E"/>
                </a:highlight>
                <a:latin typeface="Courier New"/>
                <a:ea typeface="Courier New"/>
                <a:cs typeface="Courier New"/>
                <a:sym typeface="Courier New"/>
              </a:rPr>
              <a:t>"flipper_length_mm"</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6AA94F"/>
              </a:solidFill>
              <a:highlight>
                <a:srgbClr val="1E1E1E"/>
              </a:highlight>
              <a:latin typeface="Courier New"/>
              <a:ea typeface="Courier New"/>
              <a:cs typeface="Courier New"/>
              <a:sym typeface="Courier New"/>
            </a:endParaRPr>
          </a:p>
        </p:txBody>
      </p:sp>
      <p:sp>
        <p:nvSpPr>
          <p:cNvPr id="349" name="Google Shape;349;p57"/>
          <p:cNvSpPr txBox="1"/>
          <p:nvPr/>
        </p:nvSpPr>
        <p:spPr>
          <a:xfrm>
            <a:off x="690850" y="3451150"/>
            <a:ext cx="4485300" cy="7851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6AA94F"/>
                </a:solidFill>
                <a:highlight>
                  <a:srgbClr val="1E1E1E"/>
                </a:highlight>
                <a:latin typeface="Courier New"/>
                <a:ea typeface="Courier New"/>
                <a:cs typeface="Courier New"/>
                <a:sym typeface="Courier New"/>
              </a:rPr>
              <a:t># Axis-level</a:t>
            </a:r>
            <a:endParaRPr b="0" i="0" sz="1050" u="none" cap="none" strike="noStrike">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sns.histplot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data=penguins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x=</a:t>
            </a:r>
            <a:r>
              <a:rPr b="0" i="0" lang="es-419" sz="1050" u="none" cap="none" strike="noStrike">
                <a:solidFill>
                  <a:srgbClr val="CE9178"/>
                </a:solidFill>
                <a:highlight>
                  <a:srgbClr val="1E1E1E"/>
                </a:highlight>
                <a:latin typeface="Courier New"/>
                <a:ea typeface="Courier New"/>
                <a:cs typeface="Courier New"/>
                <a:sym typeface="Courier New"/>
              </a:rPr>
              <a:t>"flipper_length_mm"</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hue=</a:t>
            </a:r>
            <a:r>
              <a:rPr b="0" i="0" lang="es-419" sz="1050" u="none" cap="none" strike="noStrike">
                <a:solidFill>
                  <a:srgbClr val="CE9178"/>
                </a:solidFill>
                <a:highlight>
                  <a:srgbClr val="1E1E1E"/>
                </a:highlight>
                <a:latin typeface="Courier New"/>
                <a:ea typeface="Courier New"/>
                <a:cs typeface="Courier New"/>
                <a:sym typeface="Courier New"/>
              </a:rPr>
              <a:t>"species"</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6AA94F"/>
              </a:solidFill>
              <a:highlight>
                <a:srgbClr val="1E1E1E"/>
              </a:highlight>
              <a:latin typeface="Courier New"/>
              <a:ea typeface="Courier New"/>
              <a:cs typeface="Courier New"/>
              <a:sym typeface="Courier New"/>
            </a:endParaRPr>
          </a:p>
        </p:txBody>
      </p:sp>
      <p:pic>
        <p:nvPicPr>
          <p:cNvPr id="350" name="Google Shape;350;p57"/>
          <p:cNvPicPr preferRelativeResize="0"/>
          <p:nvPr/>
        </p:nvPicPr>
        <p:blipFill rotWithShape="1">
          <a:blip r:embed="rId3">
            <a:alphaModFix/>
          </a:blip>
          <a:srcRect b="0" l="0" r="0" t="0"/>
          <a:stretch/>
        </p:blipFill>
        <p:spPr>
          <a:xfrm>
            <a:off x="5456925" y="1149225"/>
            <a:ext cx="2584775" cy="1780777"/>
          </a:xfrm>
          <a:prstGeom prst="rect">
            <a:avLst/>
          </a:prstGeom>
          <a:noFill/>
          <a:ln>
            <a:noFill/>
          </a:ln>
        </p:spPr>
      </p:pic>
      <p:pic>
        <p:nvPicPr>
          <p:cNvPr id="351" name="Google Shape;351;p57"/>
          <p:cNvPicPr preferRelativeResize="0"/>
          <p:nvPr/>
        </p:nvPicPr>
        <p:blipFill rotWithShape="1">
          <a:blip r:embed="rId4">
            <a:alphaModFix/>
          </a:blip>
          <a:srcRect b="0" l="0" r="0" t="0"/>
          <a:stretch/>
        </p:blipFill>
        <p:spPr>
          <a:xfrm>
            <a:off x="5456925" y="2950001"/>
            <a:ext cx="2584775" cy="17873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Boxplot</a:t>
            </a:r>
            <a:endParaRPr b="1" i="0" sz="4000" u="none" cap="none" strike="noStrike">
              <a:solidFill>
                <a:schemeClr val="dk1"/>
              </a:solidFill>
              <a:latin typeface="DM Sans"/>
              <a:ea typeface="DM Sans"/>
              <a:cs typeface="DM Sans"/>
              <a:sym typeface="DM Sans"/>
            </a:endParaRPr>
          </a:p>
        </p:txBody>
      </p:sp>
      <p:sp>
        <p:nvSpPr>
          <p:cNvPr id="357" name="Google Shape;357;p58"/>
          <p:cNvSpPr txBox="1"/>
          <p:nvPr/>
        </p:nvSpPr>
        <p:spPr>
          <a:xfrm>
            <a:off x="690850" y="1537413"/>
            <a:ext cx="4485300" cy="10044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6AA94F"/>
                </a:solidFill>
                <a:highlight>
                  <a:srgbClr val="1E1E1E"/>
                </a:highlight>
                <a:latin typeface="Courier New"/>
                <a:ea typeface="Courier New"/>
                <a:cs typeface="Courier New"/>
                <a:sym typeface="Courier New"/>
              </a:rPr>
              <a:t># Boxplot</a:t>
            </a:r>
            <a:endParaRPr b="0" i="0" sz="1050" u="none" cap="none" strike="noStrike">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penguins = sns.load_dataset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CE9178"/>
                </a:solidFill>
                <a:highlight>
                  <a:srgbClr val="1E1E1E"/>
                </a:highlight>
                <a:latin typeface="Courier New"/>
                <a:ea typeface="Courier New"/>
                <a:cs typeface="Courier New"/>
                <a:sym typeface="Courier New"/>
              </a:rPr>
              <a:t>"penguins"</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6AA94F"/>
                </a:solidFill>
                <a:highlight>
                  <a:srgbClr val="1E1E1E"/>
                </a:highlight>
                <a:latin typeface="Courier New"/>
                <a:ea typeface="Courier New"/>
                <a:cs typeface="Courier New"/>
                <a:sym typeface="Courier New"/>
              </a:rPr>
              <a:t># Axis-level</a:t>
            </a:r>
            <a:endParaRPr b="0" i="0" sz="1050" u="none" cap="none" strike="noStrike">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sns.histplot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data=penguins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x=</a:t>
            </a:r>
            <a:r>
              <a:rPr b="0" i="0" lang="es-419" sz="1050" u="none" cap="none" strike="noStrike">
                <a:solidFill>
                  <a:srgbClr val="CE9178"/>
                </a:solidFill>
                <a:highlight>
                  <a:srgbClr val="1E1E1E"/>
                </a:highlight>
                <a:latin typeface="Courier New"/>
                <a:ea typeface="Courier New"/>
                <a:cs typeface="Courier New"/>
                <a:sym typeface="Courier New"/>
              </a:rPr>
              <a:t>"flipper_length_mm"</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6AA94F"/>
              </a:solidFill>
              <a:highlight>
                <a:srgbClr val="1E1E1E"/>
              </a:highlight>
              <a:latin typeface="Courier New"/>
              <a:ea typeface="Courier New"/>
              <a:cs typeface="Courier New"/>
              <a:sym typeface="Courier New"/>
            </a:endParaRPr>
          </a:p>
        </p:txBody>
      </p:sp>
      <p:sp>
        <p:nvSpPr>
          <p:cNvPr id="358" name="Google Shape;358;p58"/>
          <p:cNvSpPr txBox="1"/>
          <p:nvPr/>
        </p:nvSpPr>
        <p:spPr>
          <a:xfrm>
            <a:off x="690850" y="3560950"/>
            <a:ext cx="4485300" cy="5655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6AA94F"/>
                </a:solidFill>
                <a:highlight>
                  <a:srgbClr val="1E1E1E"/>
                </a:highlight>
                <a:latin typeface="Courier New"/>
                <a:ea typeface="Courier New"/>
                <a:cs typeface="Courier New"/>
                <a:sym typeface="Courier New"/>
              </a:rPr>
              <a:t># Axis-level</a:t>
            </a:r>
            <a:endParaRPr b="0" i="0" sz="1050" u="none" cap="none" strike="noStrike">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ax = sns.boxplot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x=</a:t>
            </a:r>
            <a:r>
              <a:rPr b="0" i="0" lang="es-419" sz="1050" u="none" cap="none" strike="noStrike">
                <a:solidFill>
                  <a:srgbClr val="CE9178"/>
                </a:solidFill>
                <a:highlight>
                  <a:srgbClr val="1E1E1E"/>
                </a:highlight>
                <a:latin typeface="Courier New"/>
                <a:ea typeface="Courier New"/>
                <a:cs typeface="Courier New"/>
                <a:sym typeface="Courier New"/>
              </a:rPr>
              <a:t>"day"</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y=</a:t>
            </a:r>
            <a:r>
              <a:rPr b="0" i="0" lang="es-419" sz="1050" u="none" cap="none" strike="noStrike">
                <a:solidFill>
                  <a:srgbClr val="CE9178"/>
                </a:solidFill>
                <a:highlight>
                  <a:srgbClr val="1E1E1E"/>
                </a:highlight>
                <a:latin typeface="Courier New"/>
                <a:ea typeface="Courier New"/>
                <a:cs typeface="Courier New"/>
                <a:sym typeface="Courier New"/>
              </a:rPr>
              <a:t>"total_bill"</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data=tips</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6AA94F"/>
              </a:solidFill>
              <a:highlight>
                <a:srgbClr val="1E1E1E"/>
              </a:highlight>
              <a:latin typeface="Courier New"/>
              <a:ea typeface="Courier New"/>
              <a:cs typeface="Courier New"/>
              <a:sym typeface="Courier New"/>
            </a:endParaRPr>
          </a:p>
        </p:txBody>
      </p:sp>
      <p:pic>
        <p:nvPicPr>
          <p:cNvPr id="359" name="Google Shape;359;p58"/>
          <p:cNvPicPr preferRelativeResize="0"/>
          <p:nvPr/>
        </p:nvPicPr>
        <p:blipFill rotWithShape="1">
          <a:blip r:embed="rId3">
            <a:alphaModFix/>
          </a:blip>
          <a:srcRect b="0" l="0" r="0" t="0"/>
          <a:stretch/>
        </p:blipFill>
        <p:spPr>
          <a:xfrm>
            <a:off x="6089175" y="1225151"/>
            <a:ext cx="2121300" cy="1628950"/>
          </a:xfrm>
          <a:prstGeom prst="rect">
            <a:avLst/>
          </a:prstGeom>
          <a:noFill/>
          <a:ln>
            <a:noFill/>
          </a:ln>
        </p:spPr>
      </p:pic>
      <p:pic>
        <p:nvPicPr>
          <p:cNvPr id="360" name="Google Shape;360;p58"/>
          <p:cNvPicPr preferRelativeResize="0"/>
          <p:nvPr/>
        </p:nvPicPr>
        <p:blipFill rotWithShape="1">
          <a:blip r:embed="rId4">
            <a:alphaModFix/>
          </a:blip>
          <a:srcRect b="0" l="0" r="0" t="0"/>
          <a:stretch/>
        </p:blipFill>
        <p:spPr>
          <a:xfrm>
            <a:off x="5905663" y="2986538"/>
            <a:ext cx="2488325" cy="1714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9"/>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Uso de Subplots y</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83AEFB"/>
                </a:solidFill>
                <a:latin typeface="DM Sans"/>
                <a:ea typeface="DM Sans"/>
                <a:cs typeface="DM Sans"/>
                <a:sym typeface="DM Sans"/>
              </a:rPr>
              <a:t>Facetgrid</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Subgráficos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Subgráficos</a:t>
            </a:r>
            <a:endParaRPr b="1" i="0" sz="4000" u="none" cap="none" strike="noStrike">
              <a:solidFill>
                <a:schemeClr val="dk1"/>
              </a:solidFill>
              <a:latin typeface="DM Sans"/>
              <a:ea typeface="DM Sans"/>
              <a:cs typeface="DM Sans"/>
              <a:sym typeface="DM Sans"/>
            </a:endParaRPr>
          </a:p>
        </p:txBody>
      </p:sp>
      <p:sp>
        <p:nvSpPr>
          <p:cNvPr id="376" name="Google Shape;376;p61"/>
          <p:cNvSpPr txBox="1"/>
          <p:nvPr/>
        </p:nvSpPr>
        <p:spPr>
          <a:xfrm>
            <a:off x="473350" y="1908175"/>
            <a:ext cx="4144800" cy="2152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Helvetica Neue Light"/>
              <a:buChar char="✓"/>
            </a:pPr>
            <a:r>
              <a:rPr b="0" i="0" lang="es-419" sz="1350" u="none" cap="none" strike="noStrike">
                <a:solidFill>
                  <a:schemeClr val="dk1"/>
                </a:solidFill>
                <a:latin typeface="DM Sans"/>
                <a:ea typeface="DM Sans"/>
                <a:cs typeface="DM Sans"/>
                <a:sym typeface="DM Sans"/>
              </a:rPr>
              <a:t>Podemos definir una </a:t>
            </a:r>
            <a:r>
              <a:rPr b="1" i="0" lang="es-419" sz="1350" u="none" cap="none" strike="noStrike">
                <a:solidFill>
                  <a:schemeClr val="dk1"/>
                </a:solidFill>
                <a:latin typeface="DM Sans"/>
                <a:ea typeface="DM Sans"/>
                <a:cs typeface="DM Sans"/>
                <a:sym typeface="DM Sans"/>
              </a:rPr>
              <a:t>grilla de gráficos </a:t>
            </a:r>
            <a:r>
              <a:rPr b="0" i="0" lang="es-419" sz="1350" u="none" cap="none" strike="noStrike">
                <a:solidFill>
                  <a:schemeClr val="dk1"/>
                </a:solidFill>
                <a:latin typeface="DM Sans"/>
                <a:ea typeface="DM Sans"/>
                <a:cs typeface="DM Sans"/>
                <a:sym typeface="DM Sans"/>
              </a:rPr>
              <a:t>dentro de una misma figura.</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Helvetica Neue Light"/>
              <a:buChar char="✓"/>
            </a:pPr>
            <a:r>
              <a:rPr b="0" i="0" lang="es-419" sz="1350" u="none" cap="none" strike="noStrike">
                <a:solidFill>
                  <a:schemeClr val="dk1"/>
                </a:solidFill>
                <a:latin typeface="DM Sans"/>
                <a:ea typeface="DM Sans"/>
                <a:cs typeface="DM Sans"/>
                <a:sym typeface="DM Sans"/>
              </a:rPr>
              <a:t>En plt.subplots, especificamos: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El </a:t>
            </a:r>
            <a:r>
              <a:rPr b="0" i="1" lang="es-419" sz="1350" u="none" cap="none" strike="noStrike">
                <a:solidFill>
                  <a:schemeClr val="dk1"/>
                </a:solidFill>
                <a:latin typeface="DM Sans"/>
                <a:ea typeface="DM Sans"/>
                <a:cs typeface="DM Sans"/>
                <a:sym typeface="DM Sans"/>
              </a:rPr>
              <a:t>número de filas</a:t>
            </a:r>
            <a:r>
              <a:rPr b="0" i="0" lang="es-419" sz="1350" u="none" cap="none" strike="noStrike">
                <a:solidFill>
                  <a:schemeClr val="dk1"/>
                </a:solidFill>
                <a:latin typeface="DM Sans"/>
                <a:ea typeface="DM Sans"/>
                <a:cs typeface="DM Sans"/>
                <a:sym typeface="DM Sans"/>
              </a:rPr>
              <a:t> de la grilla = nrows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El </a:t>
            </a:r>
            <a:r>
              <a:rPr b="0" i="1" lang="es-419" sz="1350" u="none" cap="none" strike="noStrike">
                <a:solidFill>
                  <a:schemeClr val="dk1"/>
                </a:solidFill>
                <a:latin typeface="DM Sans"/>
                <a:ea typeface="DM Sans"/>
                <a:cs typeface="DM Sans"/>
                <a:sym typeface="DM Sans"/>
              </a:rPr>
              <a:t>número de columnas</a:t>
            </a:r>
            <a:r>
              <a:rPr b="0" i="0" lang="es-419" sz="1350" u="none" cap="none" strike="noStrike">
                <a:solidFill>
                  <a:schemeClr val="dk1"/>
                </a:solidFill>
                <a:latin typeface="DM Sans"/>
                <a:ea typeface="DM Sans"/>
                <a:cs typeface="DM Sans"/>
                <a:sym typeface="DM Sans"/>
              </a:rPr>
              <a:t> de la grilla	= ncols</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90FF"/>
              </a:buClr>
              <a:buSzPts val="1350"/>
              <a:buFont typeface="Helvetica Neue Light"/>
              <a:buChar char="✓"/>
            </a:pPr>
            <a:r>
              <a:rPr b="0" i="0" lang="es-419" sz="1350" u="none" cap="none" strike="noStrike">
                <a:solidFill>
                  <a:schemeClr val="dk1"/>
                </a:solidFill>
                <a:latin typeface="DM Sans"/>
                <a:ea typeface="DM Sans"/>
                <a:cs typeface="DM Sans"/>
                <a:sym typeface="DM Sans"/>
              </a:rPr>
              <a:t>El </a:t>
            </a:r>
            <a:r>
              <a:rPr b="0" i="1" lang="es-419" sz="1350" u="none" cap="none" strike="noStrike">
                <a:solidFill>
                  <a:schemeClr val="dk1"/>
                </a:solidFill>
                <a:latin typeface="DM Sans"/>
                <a:ea typeface="DM Sans"/>
                <a:cs typeface="DM Sans"/>
                <a:sym typeface="DM Sans"/>
              </a:rPr>
              <a:t>objeto ax</a:t>
            </a:r>
            <a:r>
              <a:rPr b="0" i="0" lang="es-419" sz="1350" u="none" cap="none" strike="noStrike">
                <a:solidFill>
                  <a:schemeClr val="dk1"/>
                </a:solidFill>
                <a:latin typeface="DM Sans"/>
                <a:ea typeface="DM Sans"/>
                <a:cs typeface="DM Sans"/>
                <a:sym typeface="DM Sans"/>
              </a:rPr>
              <a:t> </a:t>
            </a:r>
            <a:r>
              <a:rPr b="1" i="0" lang="es-419" sz="1350" u="none" cap="none" strike="noStrike">
                <a:solidFill>
                  <a:schemeClr val="dk1"/>
                </a:solidFill>
                <a:latin typeface="DM Sans"/>
                <a:ea typeface="DM Sans"/>
                <a:cs typeface="DM Sans"/>
                <a:sym typeface="DM Sans"/>
              </a:rPr>
              <a:t>se convierte en un array</a:t>
            </a:r>
            <a:r>
              <a:rPr b="0" i="0" lang="es-419" sz="1350" u="none" cap="none" strike="noStrike">
                <a:solidFill>
                  <a:schemeClr val="dk1"/>
                </a:solidFill>
                <a:latin typeface="DM Sans"/>
                <a:ea typeface="DM Sans"/>
                <a:cs typeface="DM Sans"/>
                <a:sym typeface="DM Sans"/>
              </a:rPr>
              <a:t>. Por lo tanto, </a:t>
            </a:r>
            <a:r>
              <a:rPr b="1" i="0" lang="es-419" sz="1350" u="none" cap="none" strike="noStrike">
                <a:solidFill>
                  <a:schemeClr val="dk1"/>
                </a:solidFill>
                <a:latin typeface="DM Sans"/>
                <a:ea typeface="DM Sans"/>
                <a:cs typeface="DM Sans"/>
                <a:sym typeface="DM Sans"/>
              </a:rPr>
              <a:t>debemos usar corchetes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Ejemplo</a:t>
            </a:r>
            <a:endParaRPr b="1" i="0" sz="4000" u="none" cap="none" strike="noStrike">
              <a:solidFill>
                <a:schemeClr val="dk1"/>
              </a:solidFill>
              <a:latin typeface="DM Sans"/>
              <a:ea typeface="DM Sans"/>
              <a:cs typeface="DM Sans"/>
              <a:sym typeface="DM Sans"/>
            </a:endParaRPr>
          </a:p>
        </p:txBody>
      </p:sp>
      <p:sp>
        <p:nvSpPr>
          <p:cNvPr id="382" name="Google Shape;382;p62"/>
          <p:cNvSpPr txBox="1"/>
          <p:nvPr/>
        </p:nvSpPr>
        <p:spPr>
          <a:xfrm>
            <a:off x="473350" y="1704050"/>
            <a:ext cx="4144800" cy="223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chemeClr val="dk1"/>
                </a:solidFill>
                <a:highlight>
                  <a:srgbClr val="EAFF6A"/>
                </a:highlight>
                <a:latin typeface="DM Sans"/>
                <a:ea typeface="DM Sans"/>
                <a:cs typeface="DM Sans"/>
                <a:sym typeface="DM Sans"/>
              </a:rPr>
              <a:t>Comparemos las precipitaciones de Enero, Febrero y Marzo a lo largo de los años. ¿Cuál será el más seco? 🤔</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Primero, </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Definimos un </a:t>
            </a:r>
            <a:r>
              <a:rPr b="0" i="1" lang="es-419" sz="1350" u="none" cap="none" strike="noStrike">
                <a:solidFill>
                  <a:schemeClr val="dk1"/>
                </a:solidFill>
                <a:latin typeface="DM Sans"/>
                <a:ea typeface="DM Sans"/>
                <a:cs typeface="DM Sans"/>
                <a:sym typeface="DM Sans"/>
              </a:rPr>
              <a:t>objeto ax</a:t>
            </a:r>
            <a:r>
              <a:rPr b="0" i="0" lang="es-419" sz="1350" u="none" cap="none" strike="noStrike">
                <a:solidFill>
                  <a:schemeClr val="dk1"/>
                </a:solidFill>
                <a:latin typeface="DM Sans"/>
                <a:ea typeface="DM Sans"/>
                <a:cs typeface="DM Sans"/>
                <a:sym typeface="DM Sans"/>
              </a:rPr>
              <a:t> con tres filas y una sola columna</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En el eje x = los años</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En el eje y = las precipitaciones</a:t>
            </a:r>
            <a:endParaRPr b="0" i="0" sz="1350" u="none" cap="none" strike="noStrike">
              <a:solidFill>
                <a:schemeClr val="dk1"/>
              </a:solidFill>
              <a:latin typeface="DM Sans"/>
              <a:ea typeface="DM Sans"/>
              <a:cs typeface="DM Sans"/>
              <a:sym typeface="DM Sans"/>
            </a:endParaRPr>
          </a:p>
        </p:txBody>
      </p:sp>
      <p:sp>
        <p:nvSpPr>
          <p:cNvPr id="383" name="Google Shape;383;p62"/>
          <p:cNvSpPr txBox="1"/>
          <p:nvPr/>
        </p:nvSpPr>
        <p:spPr>
          <a:xfrm>
            <a:off x="624750" y="4111938"/>
            <a:ext cx="7894500" cy="3693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419" sz="1200" u="none" cap="none" strike="noStrike">
                <a:solidFill>
                  <a:srgbClr val="FFFFFF"/>
                </a:solidFill>
                <a:highlight>
                  <a:srgbClr val="000000"/>
                </a:highlight>
                <a:latin typeface="Roboto Mono"/>
                <a:ea typeface="Roboto Mono"/>
                <a:cs typeface="Roboto Mono"/>
                <a:sym typeface="Roboto Mono"/>
              </a:rPr>
              <a:t>fig, ax = plt.subplots(nrows=</a:t>
            </a:r>
            <a:r>
              <a:rPr b="0" i="0" lang="es-419" sz="1200" u="none" cap="none" strike="noStrike">
                <a:solidFill>
                  <a:srgbClr val="D36363"/>
                </a:solidFill>
                <a:highlight>
                  <a:srgbClr val="000000"/>
                </a:highlight>
                <a:latin typeface="Roboto Mono"/>
                <a:ea typeface="Roboto Mono"/>
                <a:cs typeface="Roboto Mono"/>
                <a:sym typeface="Roboto Mono"/>
              </a:rPr>
              <a:t>3</a:t>
            </a:r>
            <a:r>
              <a:rPr b="0" i="0" lang="es-419" sz="1200" u="none" cap="none" strike="noStrike">
                <a:solidFill>
                  <a:srgbClr val="FFFFFF"/>
                </a:solidFill>
                <a:highlight>
                  <a:srgbClr val="000000"/>
                </a:highlight>
                <a:latin typeface="Roboto Mono"/>
                <a:ea typeface="Roboto Mono"/>
                <a:cs typeface="Roboto Mono"/>
                <a:sym typeface="Roboto Mono"/>
              </a:rPr>
              <a:t>, ncols=</a:t>
            </a:r>
            <a:r>
              <a:rPr b="0" i="0" lang="es-419" sz="1200" u="none" cap="none" strike="noStrike">
                <a:solidFill>
                  <a:srgbClr val="D36363"/>
                </a:solidFill>
                <a:highlight>
                  <a:srgbClr val="000000"/>
                </a:highlight>
                <a:latin typeface="Roboto Mono"/>
                <a:ea typeface="Roboto Mono"/>
                <a:cs typeface="Roboto Mono"/>
                <a:sym typeface="Roboto Mono"/>
              </a:rPr>
              <a:t>1</a:t>
            </a:r>
            <a:r>
              <a:rPr b="0" i="0" lang="es-419" sz="1200" u="none" cap="none" strike="noStrike">
                <a:solidFill>
                  <a:srgbClr val="FFFFFF"/>
                </a:solidFill>
                <a:highlight>
                  <a:srgbClr val="000000"/>
                </a:highlight>
                <a:latin typeface="Roboto Mono"/>
                <a:ea typeface="Roboto Mono"/>
                <a:cs typeface="Roboto Mono"/>
                <a:sym typeface="Roboto Mono"/>
              </a:rPr>
              <a:t>, figsize=(</a:t>
            </a:r>
            <a:r>
              <a:rPr b="0" i="0" lang="es-419" sz="1200" u="none" cap="none" strike="noStrike">
                <a:solidFill>
                  <a:srgbClr val="D36363"/>
                </a:solidFill>
                <a:highlight>
                  <a:srgbClr val="000000"/>
                </a:highlight>
                <a:latin typeface="Roboto Mono"/>
                <a:ea typeface="Roboto Mono"/>
                <a:cs typeface="Roboto Mono"/>
                <a:sym typeface="Roboto Mono"/>
              </a:rPr>
              <a:t>12</a:t>
            </a:r>
            <a:r>
              <a:rPr b="0" i="0" lang="es-419" sz="1200" u="none" cap="none" strike="noStrike">
                <a:solidFill>
                  <a:srgbClr val="FFFFFF"/>
                </a:solidFill>
                <a:highlight>
                  <a:srgbClr val="000000"/>
                </a:highlight>
                <a:latin typeface="Roboto Mono"/>
                <a:ea typeface="Roboto Mono"/>
                <a:cs typeface="Roboto Mono"/>
                <a:sym typeface="Roboto Mono"/>
              </a:rPr>
              <a:t>, </a:t>
            </a:r>
            <a:r>
              <a:rPr b="0" i="0" lang="es-419" sz="1200" u="none" cap="none" strike="noStrike">
                <a:solidFill>
                  <a:srgbClr val="D36363"/>
                </a:solidFill>
                <a:highlight>
                  <a:srgbClr val="000000"/>
                </a:highlight>
                <a:latin typeface="Roboto Mono"/>
                <a:ea typeface="Roboto Mono"/>
                <a:cs typeface="Roboto Mono"/>
                <a:sym typeface="Roboto Mono"/>
              </a:rPr>
              <a:t>5</a:t>
            </a:r>
            <a:r>
              <a:rPr b="0" i="0" lang="es-419" sz="1200" u="none" cap="none" strike="noStrike">
                <a:solidFill>
                  <a:srgbClr val="FFFFFF"/>
                </a:solidFill>
                <a:highlight>
                  <a:srgbClr val="000000"/>
                </a:highlight>
                <a:latin typeface="Roboto Mono"/>
                <a:ea typeface="Roboto Mono"/>
                <a:cs typeface="Roboto Mono"/>
                <a:sym typeface="Roboto Mono"/>
              </a:rPr>
              <a:t>), sharex=</a:t>
            </a:r>
            <a:r>
              <a:rPr b="0" i="0" lang="es-419" sz="1200" u="none" cap="none" strike="noStrike">
                <a:solidFill>
                  <a:srgbClr val="FCC28C"/>
                </a:solidFill>
                <a:highlight>
                  <a:srgbClr val="000000"/>
                </a:highlight>
                <a:latin typeface="Roboto Mono"/>
                <a:ea typeface="Roboto Mono"/>
                <a:cs typeface="Roboto Mono"/>
                <a:sym typeface="Roboto Mono"/>
              </a:rPr>
              <a:t>True</a:t>
            </a:r>
            <a:r>
              <a:rPr b="0" i="0" lang="es-419" sz="1200" u="none" cap="none" strike="noStrike">
                <a:solidFill>
                  <a:srgbClr val="FFFFFF"/>
                </a:solidFill>
                <a:highlight>
                  <a:srgbClr val="000000"/>
                </a:highlight>
                <a:latin typeface="Roboto Mono"/>
                <a:ea typeface="Roboto Mono"/>
                <a:cs typeface="Roboto Mono"/>
                <a:sym typeface="Roboto Mono"/>
              </a:rPr>
              <a:t>, sharey=</a:t>
            </a:r>
            <a:r>
              <a:rPr b="0" i="0" lang="es-419" sz="1200" u="none" cap="none" strike="noStrike">
                <a:solidFill>
                  <a:srgbClr val="FCC28C"/>
                </a:solidFill>
                <a:highlight>
                  <a:srgbClr val="000000"/>
                </a:highlight>
                <a:latin typeface="Roboto Mono"/>
                <a:ea typeface="Roboto Mono"/>
                <a:cs typeface="Roboto Mono"/>
                <a:sym typeface="Roboto Mono"/>
              </a:rPr>
              <a:t>True</a:t>
            </a:r>
            <a:r>
              <a:rPr b="0" i="0" lang="es-419" sz="1200" u="none" cap="none" strike="noStrike">
                <a:solidFill>
                  <a:srgbClr val="FFFFFF"/>
                </a:solidFill>
                <a:highlight>
                  <a:srgbClr val="000000"/>
                </a:highlight>
                <a:latin typeface="Roboto Mono"/>
                <a:ea typeface="Roboto Mono"/>
                <a:cs typeface="Roboto Mono"/>
                <a:sym typeface="Roboto Mono"/>
              </a:rPr>
              <a:t>)  </a:t>
            </a:r>
            <a:endParaRPr b="0" i="0" sz="1200" u="none" cap="none" strike="noStrike">
              <a:solidFill>
                <a:srgbClr val="FFFFFF"/>
              </a:solidFill>
              <a:highlight>
                <a:srgbClr val="000000"/>
              </a:highlight>
              <a:latin typeface="Roboto Mono"/>
              <a:ea typeface="Roboto Mono"/>
              <a:cs typeface="Roboto Mono"/>
              <a:sym typeface="Roboto Mono"/>
            </a:endParaRPr>
          </a:p>
        </p:txBody>
      </p:sp>
      <p:sp>
        <p:nvSpPr>
          <p:cNvPr id="384" name="Google Shape;384;p62"/>
          <p:cNvSpPr txBox="1"/>
          <p:nvPr/>
        </p:nvSpPr>
        <p:spPr>
          <a:xfrm>
            <a:off x="5047750" y="1663225"/>
            <a:ext cx="35667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Como los años son los mismos para todos los gráficos, ponemos el parámetro sharex en True</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 name="Shape 110"/>
        <p:cNvGrpSpPr/>
        <p:nvPr/>
      </p:nvGrpSpPr>
      <p:grpSpPr>
        <a:xfrm>
          <a:off x="0" y="0"/>
          <a:ext cx="0" cy="0"/>
          <a:chOff x="0" y="0"/>
          <a:chExt cx="0" cy="0"/>
        </a:xfrm>
      </p:grpSpPr>
      <p:pic>
        <p:nvPicPr>
          <p:cNvPr id="111" name="Google Shape;111;p36"/>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112" name="Google Shape;112;p36"/>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113" name="Google Shape;113;p36"/>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114" name="Google Shape;114;p36"/>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115" name="Google Shape;115;p36"/>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116" name="Google Shape;116;p36"/>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200">
                <a:solidFill>
                  <a:srgbClr val="999999"/>
                </a:solidFill>
                <a:latin typeface="DM Sans"/>
                <a:ea typeface="DM Sans"/>
                <a:cs typeface="DM Sans"/>
                <a:sym typeface="DM Sans"/>
              </a:rPr>
              <a:t>04 - Parte II</a:t>
            </a:r>
            <a:endParaRPr b="1" sz="1600">
              <a:solidFill>
                <a:srgbClr val="999999"/>
              </a:solidFill>
              <a:latin typeface="DM Sans"/>
              <a:ea typeface="DM Sans"/>
              <a:cs typeface="DM Sans"/>
              <a:sym typeface="DM Sans"/>
            </a:endParaRPr>
          </a:p>
        </p:txBody>
      </p:sp>
      <p:cxnSp>
        <p:nvCxnSpPr>
          <p:cNvPr id="117" name="Google Shape;117;p36"/>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18" name="Google Shape;118;p36"/>
          <p:cNvSpPr txBox="1"/>
          <p:nvPr/>
        </p:nvSpPr>
        <p:spPr>
          <a:xfrm>
            <a:off x="1351400" y="1865200"/>
            <a:ext cx="1928700" cy="877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419" sz="1500">
                <a:solidFill>
                  <a:srgbClr val="999999"/>
                </a:solidFill>
                <a:latin typeface="DM Sans"/>
                <a:ea typeface="DM Sans"/>
                <a:cs typeface="DM Sans"/>
                <a:sym typeface="DM Sans"/>
              </a:rPr>
              <a:t> </a:t>
            </a:r>
            <a:r>
              <a:rPr b="1" lang="es-419" sz="1500">
                <a:solidFill>
                  <a:srgbClr val="999999"/>
                </a:solidFill>
                <a:latin typeface="DM Sans"/>
                <a:ea typeface="DM Sans"/>
                <a:cs typeface="DM Sans"/>
                <a:sym typeface="DM Sans"/>
              </a:rPr>
              <a:t>Visualizaciones y primeros pasos con DS I</a:t>
            </a:r>
            <a:endParaRPr b="1" sz="1500">
              <a:solidFill>
                <a:srgbClr val="999999"/>
              </a:solidFill>
              <a:latin typeface="DM Sans"/>
              <a:ea typeface="DM Sans"/>
              <a:cs typeface="DM Sans"/>
              <a:sym typeface="DM Sans"/>
            </a:endParaRPr>
          </a:p>
        </p:txBody>
      </p:sp>
      <p:sp>
        <p:nvSpPr>
          <p:cNvPr id="119" name="Google Shape;119;p36"/>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419" sz="1200">
                <a:solidFill>
                  <a:schemeClr val="lt1"/>
                </a:solidFill>
                <a:latin typeface="DM Sans"/>
                <a:ea typeface="DM Sans"/>
                <a:cs typeface="DM Sans"/>
                <a:sym typeface="DM Sans"/>
              </a:rPr>
              <a:t>05 - Parte I</a:t>
            </a:r>
            <a:endParaRPr b="1" sz="1600">
              <a:solidFill>
                <a:schemeClr val="lt1"/>
              </a:solidFill>
              <a:latin typeface="DM Sans"/>
              <a:ea typeface="DM Sans"/>
              <a:cs typeface="DM Sans"/>
              <a:sym typeface="DM Sans"/>
            </a:endParaRPr>
          </a:p>
        </p:txBody>
      </p:sp>
      <p:cxnSp>
        <p:nvCxnSpPr>
          <p:cNvPr id="120" name="Google Shape;120;p36"/>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21" name="Google Shape;121;p36"/>
          <p:cNvSpPr txBox="1"/>
          <p:nvPr/>
        </p:nvSpPr>
        <p:spPr>
          <a:xfrm>
            <a:off x="3608488" y="1806575"/>
            <a:ext cx="1928700" cy="877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419" sz="1500">
                <a:solidFill>
                  <a:srgbClr val="EAFF6A"/>
                </a:solidFill>
                <a:latin typeface="DM Sans"/>
                <a:ea typeface="DM Sans"/>
                <a:cs typeface="DM Sans"/>
                <a:sym typeface="DM Sans"/>
              </a:rPr>
              <a:t>Visualizaciones y primeros pasos con DS II</a:t>
            </a:r>
            <a:endParaRPr b="1" sz="1500">
              <a:solidFill>
                <a:srgbClr val="EAFF6A"/>
              </a:solidFill>
              <a:latin typeface="DM Sans"/>
              <a:ea typeface="DM Sans"/>
              <a:cs typeface="DM Sans"/>
              <a:sym typeface="DM Sans"/>
            </a:endParaRPr>
          </a:p>
        </p:txBody>
      </p:sp>
      <p:sp>
        <p:nvSpPr>
          <p:cNvPr id="122" name="Google Shape;122;p36"/>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200">
                <a:solidFill>
                  <a:srgbClr val="999999"/>
                </a:solidFill>
                <a:latin typeface="DM Sans"/>
                <a:ea typeface="DM Sans"/>
                <a:cs typeface="DM Sans"/>
                <a:sym typeface="DM Sans"/>
              </a:rPr>
              <a:t>05 - Parte II</a:t>
            </a:r>
            <a:endParaRPr b="1" sz="1600">
              <a:solidFill>
                <a:srgbClr val="999999"/>
              </a:solidFill>
              <a:latin typeface="DM Sans"/>
              <a:ea typeface="DM Sans"/>
              <a:cs typeface="DM Sans"/>
              <a:sym typeface="DM Sans"/>
            </a:endParaRPr>
          </a:p>
        </p:txBody>
      </p:sp>
      <p:cxnSp>
        <p:nvCxnSpPr>
          <p:cNvPr id="123" name="Google Shape;123;p36"/>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24" name="Google Shape;124;p36"/>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419" sz="1500">
                <a:solidFill>
                  <a:srgbClr val="999999"/>
                </a:solidFill>
                <a:latin typeface="DM Sans"/>
                <a:ea typeface="DM Sans"/>
                <a:cs typeface="DM Sans"/>
                <a:sym typeface="DM Sans"/>
              </a:rPr>
              <a:t>Estadística descriptiva</a:t>
            </a:r>
            <a:endParaRPr b="1" sz="1500">
              <a:solidFill>
                <a:srgbClr val="999999"/>
              </a:solidFill>
              <a:latin typeface="DM Sans"/>
              <a:ea typeface="DM Sans"/>
              <a:cs typeface="DM Sans"/>
              <a:sym typeface="DM Sans"/>
            </a:endParaRPr>
          </a:p>
        </p:txBody>
      </p:sp>
      <p:cxnSp>
        <p:nvCxnSpPr>
          <p:cNvPr id="125" name="Google Shape;125;p36"/>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26" name="Google Shape;126;p36"/>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27" name="Google Shape;127;p36"/>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28" name="Google Shape;128;p36"/>
          <p:cNvSpPr txBox="1"/>
          <p:nvPr/>
        </p:nvSpPr>
        <p:spPr>
          <a:xfrm>
            <a:off x="1320825" y="2879975"/>
            <a:ext cx="1868700" cy="1180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EA90FF"/>
              </a:buClr>
              <a:buSzPts val="1200"/>
              <a:buFont typeface="DM Sans"/>
              <a:buChar char="✓"/>
            </a:pPr>
            <a:r>
              <a:rPr lang="es-419" sz="1200">
                <a:solidFill>
                  <a:schemeClr val="lt1"/>
                </a:solidFill>
                <a:uFill>
                  <a:noFill/>
                </a:uFill>
                <a:latin typeface="DM Sans"/>
                <a:ea typeface="DM Sans"/>
                <a:cs typeface="DM Sans"/>
                <a:sym typeface="DM Sans"/>
                <a:hlinkClick>
                  <a:extLst>
                    <a:ext uri="{A12FA001-AC4F-418D-AE19-62706E023703}">
                      <ahyp:hlinkClr val="tx"/>
                    </a:ext>
                  </a:extLst>
                </a:hlinkClick>
              </a:rPr>
              <a:t>Matplotlib</a:t>
            </a:r>
            <a:endParaRPr sz="1200">
              <a:solidFill>
                <a:schemeClr val="lt1"/>
              </a:solidFill>
              <a:latin typeface="DM Sans"/>
              <a:ea typeface="DM Sans"/>
              <a:cs typeface="DM Sans"/>
              <a:sym typeface="DM Sans"/>
            </a:endParaRPr>
          </a:p>
          <a:p>
            <a:pPr indent="-304800" lvl="0" marL="457200" rtl="0" algn="l">
              <a:spcBef>
                <a:spcPts val="1000"/>
              </a:spcBef>
              <a:spcAft>
                <a:spcPts val="0"/>
              </a:spcAft>
              <a:buClr>
                <a:srgbClr val="EA90FF"/>
              </a:buClr>
              <a:buSzPts val="1200"/>
              <a:buFont typeface="DM Sans"/>
              <a:buChar char="✓"/>
            </a:pPr>
            <a:r>
              <a:rPr lang="es-419" sz="1200">
                <a:solidFill>
                  <a:schemeClr val="lt1"/>
                </a:solidFill>
                <a:uFill>
                  <a:noFill/>
                </a:uFill>
                <a:latin typeface="DM Sans"/>
                <a:ea typeface="DM Sans"/>
                <a:cs typeface="DM Sans"/>
                <a:sym typeface="DM Sans"/>
                <a:hlinkClick>
                  <a:extLst>
                    <a:ext uri="{A12FA001-AC4F-418D-AE19-62706E023703}">
                      <ahyp:hlinkClr val="tx"/>
                    </a:ext>
                  </a:extLst>
                </a:hlinkClick>
              </a:rPr>
              <a:t>Tipos de gráficos</a:t>
            </a:r>
            <a:endParaRPr sz="1200">
              <a:solidFill>
                <a:schemeClr val="lt1"/>
              </a:solidFill>
              <a:latin typeface="DM Sans"/>
              <a:ea typeface="DM Sans"/>
              <a:cs typeface="DM Sans"/>
              <a:sym typeface="DM Sans"/>
            </a:endParaRPr>
          </a:p>
          <a:p>
            <a:pPr indent="-304800" lvl="0" marL="457200" rtl="0" algn="l">
              <a:spcBef>
                <a:spcPts val="1000"/>
              </a:spcBef>
              <a:spcAft>
                <a:spcPts val="1000"/>
              </a:spcAft>
              <a:buClr>
                <a:srgbClr val="EA90FF"/>
              </a:buClr>
              <a:buSzPts val="1200"/>
              <a:buFont typeface="DM Sans"/>
              <a:buChar char="✓"/>
            </a:pPr>
            <a:r>
              <a:rPr lang="es-419" sz="1200">
                <a:solidFill>
                  <a:schemeClr val="lt1"/>
                </a:solidFill>
                <a:uFill>
                  <a:noFill/>
                </a:uFill>
                <a:latin typeface="DM Sans"/>
                <a:ea typeface="DM Sans"/>
                <a:cs typeface="DM Sans"/>
                <a:sym typeface="DM Sans"/>
                <a:hlinkClick>
                  <a:extLst>
                    <a:ext uri="{A12FA001-AC4F-418D-AE19-62706E023703}">
                      <ahyp:hlinkClr val="tx"/>
                    </a:ext>
                  </a:extLst>
                </a:hlinkClick>
              </a:rPr>
              <a:t>Customizaciones sobre gráficos</a:t>
            </a:r>
            <a:endParaRPr sz="1200">
              <a:solidFill>
                <a:schemeClr val="lt1"/>
              </a:solidFill>
              <a:latin typeface="DM Sans"/>
              <a:ea typeface="DM Sans"/>
              <a:cs typeface="DM Sans"/>
              <a:sym typeface="DM Sans"/>
            </a:endParaRPr>
          </a:p>
        </p:txBody>
      </p:sp>
      <p:sp>
        <p:nvSpPr>
          <p:cNvPr id="129" name="Google Shape;129;p36"/>
          <p:cNvSpPr txBox="1"/>
          <p:nvPr/>
        </p:nvSpPr>
        <p:spPr>
          <a:xfrm>
            <a:off x="5764650" y="2616475"/>
            <a:ext cx="2168700" cy="16776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Introducción</a:t>
            </a:r>
            <a:r>
              <a:rPr lang="es-419" sz="1200">
                <a:solidFill>
                  <a:schemeClr val="lt1"/>
                </a:solidFill>
                <a:latin typeface="DM Sans"/>
                <a:ea typeface="DM Sans"/>
                <a:cs typeface="DM Sans"/>
                <a:sym typeface="DM Sans"/>
              </a:rPr>
              <a:t> </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Medidas de resumen </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Distribución de variables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419" sz="1200">
                <a:solidFill>
                  <a:schemeClr val="lt1"/>
                </a:solidFill>
                <a:latin typeface="DM Sans"/>
                <a:ea typeface="DM Sans"/>
                <a:cs typeface="DM Sans"/>
                <a:sym typeface="DM Sans"/>
              </a:rPr>
              <a:t>Intervalos de confianza</a:t>
            </a:r>
            <a:endParaRPr sz="1200">
              <a:solidFill>
                <a:schemeClr val="lt1"/>
              </a:solidFill>
              <a:latin typeface="DM Sans"/>
              <a:ea typeface="DM Sans"/>
              <a:cs typeface="DM Sans"/>
              <a:sym typeface="DM Sans"/>
            </a:endParaRPr>
          </a:p>
        </p:txBody>
      </p:sp>
      <p:sp>
        <p:nvSpPr>
          <p:cNvPr id="130" name="Google Shape;130;p36"/>
          <p:cNvSpPr txBox="1"/>
          <p:nvPr/>
        </p:nvSpPr>
        <p:spPr>
          <a:xfrm>
            <a:off x="3447863" y="2572175"/>
            <a:ext cx="2324700" cy="1795800"/>
          </a:xfrm>
          <a:prstGeom prst="rect">
            <a:avLst/>
          </a:prstGeom>
          <a:noFill/>
          <a:ln>
            <a:noFill/>
          </a:ln>
        </p:spPr>
        <p:txBody>
          <a:bodyPr anchorCtr="0" anchor="t" bIns="91425" lIns="91425" spcFirstLastPara="1" rIns="91425" wrap="square" tIns="91425">
            <a:spAutoFit/>
          </a:bodyPr>
          <a:lstStyle/>
          <a:p>
            <a:pPr indent="-285750" lvl="0" marL="457200" rtl="0" algn="l">
              <a:lnSpc>
                <a:spcPct val="100000"/>
              </a:lnSpc>
              <a:spcBef>
                <a:spcPts val="0"/>
              </a:spcBef>
              <a:spcAft>
                <a:spcPts val="0"/>
              </a:spcAft>
              <a:buClr>
                <a:schemeClr val="accent6"/>
              </a:buClr>
              <a:buSzPts val="900"/>
              <a:buFont typeface="DM Sans"/>
              <a:buChar char="✓"/>
            </a:pPr>
            <a:r>
              <a:rPr lang="es-419" sz="9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Seaborn</a:t>
            </a:r>
            <a:r>
              <a:rPr lang="es-419" sz="9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 </a:t>
            </a:r>
            <a:endParaRPr sz="900">
              <a:solidFill>
                <a:srgbClr val="83AEFB"/>
              </a:solidFill>
              <a:latin typeface="DM Sans"/>
              <a:ea typeface="DM Sans"/>
              <a:cs typeface="DM Sans"/>
              <a:sym typeface="DM Sans"/>
            </a:endParaRPr>
          </a:p>
          <a:p>
            <a:pPr indent="-285750" lvl="0" marL="457200" rtl="0" algn="l">
              <a:lnSpc>
                <a:spcPct val="100000"/>
              </a:lnSpc>
              <a:spcBef>
                <a:spcPts val="1000"/>
              </a:spcBef>
              <a:spcAft>
                <a:spcPts val="0"/>
              </a:spcAft>
              <a:buClr>
                <a:schemeClr val="accent6"/>
              </a:buClr>
              <a:buSzPts val="900"/>
              <a:buFont typeface="DM Sans"/>
              <a:buChar char="✓"/>
            </a:pPr>
            <a:r>
              <a:rPr lang="es-419" sz="900" u="sng">
                <a:solidFill>
                  <a:srgbClr val="83AEFB"/>
                </a:solidFill>
                <a:latin typeface="DM Sans"/>
                <a:ea typeface="DM Sans"/>
                <a:cs typeface="DM Sans"/>
                <a:sym typeface="DM Sans"/>
                <a:hlinkClick action="ppaction://hlinksldjump" r:id="rId7">
                  <a:extLst>
                    <a:ext uri="{A12FA001-AC4F-418D-AE19-62706E023703}">
                      <ahyp:hlinkClr val="tx"/>
                    </a:ext>
                  </a:extLst>
                </a:hlinkClick>
              </a:rPr>
              <a:t>Tipos de gráficos</a:t>
            </a:r>
            <a:endParaRPr sz="900">
              <a:solidFill>
                <a:srgbClr val="83AEFB"/>
              </a:solidFill>
              <a:latin typeface="DM Sans"/>
              <a:ea typeface="DM Sans"/>
              <a:cs typeface="DM Sans"/>
              <a:sym typeface="DM Sans"/>
            </a:endParaRPr>
          </a:p>
          <a:p>
            <a:pPr indent="-285750" lvl="0" marL="457200" rtl="0" algn="l">
              <a:lnSpc>
                <a:spcPct val="100000"/>
              </a:lnSpc>
              <a:spcBef>
                <a:spcPts val="1000"/>
              </a:spcBef>
              <a:spcAft>
                <a:spcPts val="0"/>
              </a:spcAft>
              <a:buClr>
                <a:schemeClr val="accent6"/>
              </a:buClr>
              <a:buSzPts val="900"/>
              <a:buFont typeface="DM Sans"/>
              <a:buChar char="✓"/>
            </a:pPr>
            <a:r>
              <a:rPr lang="es-419" sz="900" u="sng">
                <a:solidFill>
                  <a:srgbClr val="83AEFB"/>
                </a:solidFill>
                <a:latin typeface="DM Sans"/>
                <a:ea typeface="DM Sans"/>
                <a:cs typeface="DM Sans"/>
                <a:sym typeface="DM Sans"/>
                <a:hlinkClick action="ppaction://hlinksldjump" r:id="rId8">
                  <a:extLst>
                    <a:ext uri="{A12FA001-AC4F-418D-AE19-62706E023703}">
                      <ahyp:hlinkClr val="tx"/>
                    </a:ext>
                  </a:extLst>
                </a:hlinkClick>
              </a:rPr>
              <a:t>Subplot y Facetgrip</a:t>
            </a:r>
            <a:endParaRPr sz="900">
              <a:solidFill>
                <a:srgbClr val="83AEFB"/>
              </a:solidFill>
              <a:latin typeface="DM Sans"/>
              <a:ea typeface="DM Sans"/>
              <a:cs typeface="DM Sans"/>
              <a:sym typeface="DM Sans"/>
            </a:endParaRPr>
          </a:p>
          <a:p>
            <a:pPr indent="-285750" lvl="0" marL="457200" rtl="0" algn="l">
              <a:lnSpc>
                <a:spcPct val="100000"/>
              </a:lnSpc>
              <a:spcBef>
                <a:spcPts val="1000"/>
              </a:spcBef>
              <a:spcAft>
                <a:spcPts val="0"/>
              </a:spcAft>
              <a:buClr>
                <a:schemeClr val="accent6"/>
              </a:buClr>
              <a:buSzPts val="900"/>
              <a:buFont typeface="DM Sans"/>
              <a:buChar char="✓"/>
            </a:pPr>
            <a:r>
              <a:rPr lang="es-419" sz="900" u="sng">
                <a:solidFill>
                  <a:srgbClr val="83AEFB"/>
                </a:solidFill>
                <a:latin typeface="DM Sans"/>
                <a:ea typeface="DM Sans"/>
                <a:cs typeface="DM Sans"/>
                <a:sym typeface="DM Sans"/>
                <a:hlinkClick action="ppaction://hlinksldjump" r:id="rId9">
                  <a:extLst>
                    <a:ext uri="{A12FA001-AC4F-418D-AE19-62706E023703}">
                      <ahyp:hlinkClr val="tx"/>
                    </a:ext>
                  </a:extLst>
                </a:hlinkClick>
              </a:rPr>
              <a:t>Customizaciones sobre gráficos </a:t>
            </a:r>
            <a:endParaRPr sz="900">
              <a:solidFill>
                <a:srgbClr val="83AEFB"/>
              </a:solidFill>
              <a:latin typeface="DM Sans"/>
              <a:ea typeface="DM Sans"/>
              <a:cs typeface="DM Sans"/>
              <a:sym typeface="DM Sans"/>
            </a:endParaRPr>
          </a:p>
          <a:p>
            <a:pPr indent="-285750" lvl="0" marL="457200" rtl="0" algn="l">
              <a:lnSpc>
                <a:spcPct val="100000"/>
              </a:lnSpc>
              <a:spcBef>
                <a:spcPts val="1000"/>
              </a:spcBef>
              <a:spcAft>
                <a:spcPts val="0"/>
              </a:spcAft>
              <a:buClr>
                <a:schemeClr val="accent6"/>
              </a:buClr>
              <a:buSzPts val="900"/>
              <a:buFont typeface="DM Sans"/>
              <a:buChar char="✓"/>
            </a:pPr>
            <a:r>
              <a:rPr lang="es-419" sz="900" u="sng">
                <a:solidFill>
                  <a:srgbClr val="83AEFB"/>
                </a:solidFill>
                <a:latin typeface="DM Sans"/>
                <a:ea typeface="DM Sans"/>
                <a:cs typeface="DM Sans"/>
                <a:sym typeface="DM Sans"/>
                <a:hlinkClick action="ppaction://hlinksldjump" r:id="rId10">
                  <a:extLst>
                    <a:ext uri="{A12FA001-AC4F-418D-AE19-62706E023703}">
                      <ahyp:hlinkClr val="tx"/>
                    </a:ext>
                  </a:extLst>
                </a:hlinkClick>
              </a:rPr>
              <a:t>Nutshell</a:t>
            </a:r>
            <a:endParaRPr sz="900" u="sng">
              <a:solidFill>
                <a:srgbClr val="83AEFB"/>
              </a:solidFill>
              <a:latin typeface="DM Sans"/>
              <a:ea typeface="DM Sans"/>
              <a:cs typeface="DM Sans"/>
              <a:sym typeface="DM Sans"/>
            </a:endParaRPr>
          </a:p>
          <a:p>
            <a:pPr indent="-285750" lvl="0" marL="457200" rtl="0" algn="l">
              <a:lnSpc>
                <a:spcPct val="100000"/>
              </a:lnSpc>
              <a:spcBef>
                <a:spcPts val="1000"/>
              </a:spcBef>
              <a:spcAft>
                <a:spcPts val="1000"/>
              </a:spcAft>
              <a:buClr>
                <a:schemeClr val="accent6"/>
              </a:buClr>
              <a:buSzPts val="900"/>
              <a:buFont typeface="DM Sans"/>
              <a:buChar char="✓"/>
            </a:pPr>
            <a:r>
              <a:rPr lang="es-419" sz="900" u="sng">
                <a:solidFill>
                  <a:srgbClr val="83AEFB"/>
                </a:solidFill>
                <a:latin typeface="DM Sans"/>
                <a:ea typeface="DM Sans"/>
                <a:cs typeface="DM Sans"/>
                <a:sym typeface="DM Sans"/>
                <a:hlinkClick action="ppaction://hlinksldjump" r:id="rId11">
                  <a:extLst>
                    <a:ext uri="{A12FA001-AC4F-418D-AE19-62706E023703}">
                      <ahyp:hlinkClr val="tx"/>
                    </a:ext>
                  </a:extLst>
                </a:hlinkClick>
              </a:rPr>
              <a:t>Scikit - Learn</a:t>
            </a:r>
            <a:endParaRPr sz="900" u="sng">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Ejemplo</a:t>
            </a:r>
            <a:endParaRPr b="1" i="0" sz="4000" u="none" cap="none" strike="noStrike">
              <a:solidFill>
                <a:schemeClr val="dk1"/>
              </a:solidFill>
              <a:latin typeface="DM Sans"/>
              <a:ea typeface="DM Sans"/>
              <a:cs typeface="DM Sans"/>
              <a:sym typeface="DM Sans"/>
            </a:endParaRPr>
          </a:p>
        </p:txBody>
      </p:sp>
      <p:sp>
        <p:nvSpPr>
          <p:cNvPr id="390" name="Google Shape;390;p63"/>
          <p:cNvSpPr txBox="1"/>
          <p:nvPr/>
        </p:nvSpPr>
        <p:spPr>
          <a:xfrm>
            <a:off x="476250" y="1431175"/>
            <a:ext cx="4144800" cy="127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Segundo,  </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100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A cada fila, le asignamos las precipitaciones de un mes</a:t>
            </a:r>
            <a:endParaRPr b="0" i="0" sz="1350" u="none" cap="none" strike="noStrike">
              <a:solidFill>
                <a:schemeClr val="dk1"/>
              </a:solidFill>
              <a:latin typeface="DM Sans"/>
              <a:ea typeface="DM Sans"/>
              <a:cs typeface="DM Sans"/>
              <a:sym typeface="DM Sans"/>
            </a:endParaRPr>
          </a:p>
        </p:txBody>
      </p:sp>
      <p:sp>
        <p:nvSpPr>
          <p:cNvPr id="391" name="Google Shape;391;p63"/>
          <p:cNvSpPr txBox="1"/>
          <p:nvPr/>
        </p:nvSpPr>
        <p:spPr>
          <a:xfrm>
            <a:off x="1061100" y="2873425"/>
            <a:ext cx="7021800" cy="14316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FFFFFF"/>
                </a:solidFill>
                <a:highlight>
                  <a:srgbClr val="000000"/>
                </a:highlight>
                <a:latin typeface="Roboto Mono"/>
                <a:ea typeface="Roboto Mono"/>
                <a:cs typeface="Roboto Mono"/>
                <a:sym typeface="Roboto Mono"/>
              </a:rPr>
              <a:t>ax[</a:t>
            </a:r>
            <a:r>
              <a:rPr b="0" i="0" lang="es-419" sz="1200" u="none" cap="none" strike="noStrike">
                <a:solidFill>
                  <a:srgbClr val="D36363"/>
                </a:solidFill>
                <a:highlight>
                  <a:srgbClr val="000000"/>
                </a:highlight>
                <a:latin typeface="Roboto Mono"/>
                <a:ea typeface="Roboto Mono"/>
                <a:cs typeface="Roboto Mono"/>
                <a:sym typeface="Roboto Mono"/>
              </a:rPr>
              <a:t>0</a:t>
            </a:r>
            <a:r>
              <a:rPr b="0" i="0" lang="es-419" sz="1200" u="none" cap="none" strike="noStrike">
                <a:solidFill>
                  <a:srgbClr val="FFFFFF"/>
                </a:solidFill>
                <a:highlight>
                  <a:srgbClr val="000000"/>
                </a:highlight>
                <a:latin typeface="Roboto Mono"/>
                <a:ea typeface="Roboto Mono"/>
                <a:cs typeface="Roboto Mono"/>
                <a:sym typeface="Roboto Mono"/>
              </a:rPr>
              <a:t>].plot(df_lluvias.index, df_lluvias[</a:t>
            </a:r>
            <a:r>
              <a:rPr b="0" i="0" lang="es-419" sz="1200" u="none" cap="none" strike="noStrike">
                <a:solidFill>
                  <a:srgbClr val="A2FCA2"/>
                </a:solidFill>
                <a:highlight>
                  <a:srgbClr val="000000"/>
                </a:highlight>
                <a:latin typeface="Roboto Mono"/>
                <a:ea typeface="Roboto Mono"/>
                <a:cs typeface="Roboto Mono"/>
                <a:sym typeface="Roboto Mono"/>
              </a:rPr>
              <a:t>'Jan'</a:t>
            </a:r>
            <a:r>
              <a:rPr b="0" i="0" lang="es-419" sz="1200" u="none" cap="none" strike="noStrike">
                <a:solidFill>
                  <a:srgbClr val="FFFFFF"/>
                </a:solidFill>
                <a:highlight>
                  <a:srgbClr val="000000"/>
                </a:highlight>
                <a:latin typeface="Roboto Mono"/>
                <a:ea typeface="Roboto Mono"/>
                <a:cs typeface="Roboto Mono"/>
                <a:sym typeface="Roboto Mono"/>
              </a:rPr>
              <a:t>], label=</a:t>
            </a:r>
            <a:r>
              <a:rPr b="0" i="0" lang="es-419" sz="1200" u="none" cap="none" strike="noStrike">
                <a:solidFill>
                  <a:srgbClr val="A2FCA2"/>
                </a:solidFill>
                <a:highlight>
                  <a:srgbClr val="000000"/>
                </a:highlight>
                <a:latin typeface="Roboto Mono"/>
                <a:ea typeface="Roboto Mono"/>
                <a:cs typeface="Roboto Mono"/>
                <a:sym typeface="Roboto Mono"/>
              </a:rPr>
              <a:t>'Precipitaciones de enero'</a:t>
            </a:r>
            <a:r>
              <a:rPr b="0" i="0" lang="es-419" sz="1200" u="none" cap="none" strike="noStrike">
                <a:solidFill>
                  <a:srgbClr val="FFFFFF"/>
                </a:solidFill>
                <a:highlight>
                  <a:srgbClr val="000000"/>
                </a:highlight>
                <a:latin typeface="Roboto Mono"/>
                <a:ea typeface="Roboto Mono"/>
                <a:cs typeface="Roboto Mono"/>
                <a:sym typeface="Roboto Mono"/>
              </a:rPr>
              <a:t>)</a:t>
            </a:r>
            <a:br>
              <a:rPr b="0" i="0" lang="es-419" sz="1200" u="none" cap="none" strike="noStrike">
                <a:solidFill>
                  <a:srgbClr val="FFFFFF"/>
                </a:solidFill>
                <a:highlight>
                  <a:srgbClr val="000000"/>
                </a:highlight>
                <a:latin typeface="Roboto Mono"/>
                <a:ea typeface="Roboto Mono"/>
                <a:cs typeface="Roboto Mono"/>
                <a:sym typeface="Roboto Mono"/>
              </a:rPr>
            </a:br>
            <a:r>
              <a:rPr b="0" i="0" lang="es-419" sz="1200" u="none" cap="none" strike="noStrike">
                <a:solidFill>
                  <a:srgbClr val="FFFFFF"/>
                </a:solidFill>
                <a:highlight>
                  <a:srgbClr val="000000"/>
                </a:highlight>
                <a:latin typeface="Roboto Mono"/>
                <a:ea typeface="Roboto Mono"/>
                <a:cs typeface="Roboto Mono"/>
                <a:sym typeface="Roboto Mono"/>
              </a:rPr>
              <a:t>ax[</a:t>
            </a:r>
            <a:r>
              <a:rPr b="0" i="0" lang="es-419" sz="1200" u="none" cap="none" strike="noStrike">
                <a:solidFill>
                  <a:srgbClr val="D36363"/>
                </a:solidFill>
                <a:highlight>
                  <a:srgbClr val="000000"/>
                </a:highlight>
                <a:latin typeface="Roboto Mono"/>
                <a:ea typeface="Roboto Mono"/>
                <a:cs typeface="Roboto Mono"/>
                <a:sym typeface="Roboto Mono"/>
              </a:rPr>
              <a:t>1</a:t>
            </a:r>
            <a:r>
              <a:rPr b="0" i="0" lang="es-419" sz="1200" u="none" cap="none" strike="noStrike">
                <a:solidFill>
                  <a:srgbClr val="FFFFFF"/>
                </a:solidFill>
                <a:highlight>
                  <a:srgbClr val="000000"/>
                </a:highlight>
                <a:latin typeface="Roboto Mono"/>
                <a:ea typeface="Roboto Mono"/>
                <a:cs typeface="Roboto Mono"/>
                <a:sym typeface="Roboto Mono"/>
              </a:rPr>
              <a:t>].plot(df_lluvias.index, df_lluvias[</a:t>
            </a:r>
            <a:r>
              <a:rPr b="0" i="0" lang="es-419" sz="1200" u="none" cap="none" strike="noStrike">
                <a:solidFill>
                  <a:srgbClr val="A2FCA2"/>
                </a:solidFill>
                <a:highlight>
                  <a:srgbClr val="000000"/>
                </a:highlight>
                <a:latin typeface="Roboto Mono"/>
                <a:ea typeface="Roboto Mono"/>
                <a:cs typeface="Roboto Mono"/>
                <a:sym typeface="Roboto Mono"/>
              </a:rPr>
              <a:t>'Feb'</a:t>
            </a:r>
            <a:r>
              <a:rPr b="0" i="0" lang="es-419" sz="1200" u="none" cap="none" strike="noStrike">
                <a:solidFill>
                  <a:srgbClr val="FFFFFF"/>
                </a:solidFill>
                <a:highlight>
                  <a:srgbClr val="000000"/>
                </a:highlight>
                <a:latin typeface="Roboto Mono"/>
                <a:ea typeface="Roboto Mono"/>
                <a:cs typeface="Roboto Mono"/>
                <a:sym typeface="Roboto Mono"/>
              </a:rPr>
              <a:t>], label=</a:t>
            </a:r>
            <a:r>
              <a:rPr b="0" i="0" lang="es-419" sz="1200" u="none" cap="none" strike="noStrike">
                <a:solidFill>
                  <a:srgbClr val="A2FCA2"/>
                </a:solidFill>
                <a:highlight>
                  <a:srgbClr val="000000"/>
                </a:highlight>
                <a:latin typeface="Roboto Mono"/>
                <a:ea typeface="Roboto Mono"/>
                <a:cs typeface="Roboto Mono"/>
                <a:sym typeface="Roboto Mono"/>
              </a:rPr>
              <a:t>'Precipitaciones de febrero'</a:t>
            </a:r>
            <a:r>
              <a:rPr b="0" i="0" lang="es-419" sz="1200" u="none" cap="none" strike="noStrike">
                <a:solidFill>
                  <a:srgbClr val="FFFFFF"/>
                </a:solidFill>
                <a:highlight>
                  <a:srgbClr val="000000"/>
                </a:highlight>
                <a:latin typeface="Roboto Mono"/>
                <a:ea typeface="Roboto Mono"/>
                <a:cs typeface="Roboto Mono"/>
                <a:sym typeface="Roboto Mono"/>
              </a:rPr>
              <a:t>, color=</a:t>
            </a:r>
            <a:r>
              <a:rPr b="0" i="0" lang="es-419" sz="1200" u="none" cap="none" strike="noStrike">
                <a:solidFill>
                  <a:srgbClr val="A2FCA2"/>
                </a:solidFill>
                <a:highlight>
                  <a:srgbClr val="000000"/>
                </a:highlight>
                <a:latin typeface="Roboto Mono"/>
                <a:ea typeface="Roboto Mono"/>
                <a:cs typeface="Roboto Mono"/>
                <a:sym typeface="Roboto Mono"/>
              </a:rPr>
              <a:t>'C1'</a:t>
            </a:r>
            <a:r>
              <a:rPr b="0" i="0" lang="es-419" sz="1200" u="none" cap="none" strike="noStrike">
                <a:solidFill>
                  <a:srgbClr val="FFFFFF"/>
                </a:solidFill>
                <a:highlight>
                  <a:srgbClr val="000000"/>
                </a:highlight>
                <a:latin typeface="Roboto Mono"/>
                <a:ea typeface="Roboto Mono"/>
                <a:cs typeface="Roboto Mono"/>
                <a:sym typeface="Roboto Mono"/>
              </a:rPr>
              <a:t>)</a:t>
            </a:r>
            <a:br>
              <a:rPr b="0" i="0" lang="es-419" sz="1200" u="none" cap="none" strike="noStrike">
                <a:solidFill>
                  <a:srgbClr val="FFFFFF"/>
                </a:solidFill>
                <a:highlight>
                  <a:srgbClr val="000000"/>
                </a:highlight>
                <a:latin typeface="Roboto Mono"/>
                <a:ea typeface="Roboto Mono"/>
                <a:cs typeface="Roboto Mono"/>
                <a:sym typeface="Roboto Mono"/>
              </a:rPr>
            </a:br>
            <a:r>
              <a:rPr b="0" i="0" lang="es-419" sz="1200" u="none" cap="none" strike="noStrike">
                <a:solidFill>
                  <a:srgbClr val="FFFFFF"/>
                </a:solidFill>
                <a:highlight>
                  <a:srgbClr val="000000"/>
                </a:highlight>
                <a:latin typeface="Roboto Mono"/>
                <a:ea typeface="Roboto Mono"/>
                <a:cs typeface="Roboto Mono"/>
                <a:sym typeface="Roboto Mono"/>
              </a:rPr>
              <a:t>ax[</a:t>
            </a:r>
            <a:r>
              <a:rPr b="0" i="0" lang="es-419" sz="1200" u="none" cap="none" strike="noStrike">
                <a:solidFill>
                  <a:srgbClr val="D36363"/>
                </a:solidFill>
                <a:highlight>
                  <a:srgbClr val="000000"/>
                </a:highlight>
                <a:latin typeface="Roboto Mono"/>
                <a:ea typeface="Roboto Mono"/>
                <a:cs typeface="Roboto Mono"/>
                <a:sym typeface="Roboto Mono"/>
              </a:rPr>
              <a:t>2</a:t>
            </a:r>
            <a:r>
              <a:rPr b="0" i="0" lang="es-419" sz="1200" u="none" cap="none" strike="noStrike">
                <a:solidFill>
                  <a:srgbClr val="FFFFFF"/>
                </a:solidFill>
                <a:highlight>
                  <a:srgbClr val="000000"/>
                </a:highlight>
                <a:latin typeface="Roboto Mono"/>
                <a:ea typeface="Roboto Mono"/>
                <a:cs typeface="Roboto Mono"/>
                <a:sym typeface="Roboto Mono"/>
              </a:rPr>
              <a:t>].plot(df_lluvias.index, df_lluvias[</a:t>
            </a:r>
            <a:r>
              <a:rPr b="0" i="0" lang="es-419" sz="1200" u="none" cap="none" strike="noStrike">
                <a:solidFill>
                  <a:srgbClr val="A2FCA2"/>
                </a:solidFill>
                <a:highlight>
                  <a:srgbClr val="000000"/>
                </a:highlight>
                <a:latin typeface="Roboto Mono"/>
                <a:ea typeface="Roboto Mono"/>
                <a:cs typeface="Roboto Mono"/>
                <a:sym typeface="Roboto Mono"/>
              </a:rPr>
              <a:t>'Mar'</a:t>
            </a:r>
            <a:r>
              <a:rPr b="0" i="0" lang="es-419" sz="1200" u="none" cap="none" strike="noStrike">
                <a:solidFill>
                  <a:srgbClr val="FFFFFF"/>
                </a:solidFill>
                <a:highlight>
                  <a:srgbClr val="000000"/>
                </a:highlight>
                <a:latin typeface="Roboto Mono"/>
                <a:ea typeface="Roboto Mono"/>
                <a:cs typeface="Roboto Mono"/>
                <a:sym typeface="Roboto Mono"/>
              </a:rPr>
              <a:t>], label=</a:t>
            </a:r>
            <a:r>
              <a:rPr b="0" i="0" lang="es-419" sz="1200" u="none" cap="none" strike="noStrike">
                <a:solidFill>
                  <a:srgbClr val="A2FCA2"/>
                </a:solidFill>
                <a:highlight>
                  <a:srgbClr val="000000"/>
                </a:highlight>
                <a:latin typeface="Roboto Mono"/>
                <a:ea typeface="Roboto Mono"/>
                <a:cs typeface="Roboto Mono"/>
                <a:sym typeface="Roboto Mono"/>
              </a:rPr>
              <a:t>'Precipitaciones de marzo'</a:t>
            </a:r>
            <a:r>
              <a:rPr b="0" i="0" lang="es-419" sz="1200" u="none" cap="none" strike="noStrike">
                <a:solidFill>
                  <a:srgbClr val="FFFFFF"/>
                </a:solidFill>
                <a:highlight>
                  <a:srgbClr val="000000"/>
                </a:highlight>
                <a:latin typeface="Roboto Mono"/>
                <a:ea typeface="Roboto Mono"/>
                <a:cs typeface="Roboto Mono"/>
                <a:sym typeface="Roboto Mono"/>
              </a:rPr>
              <a:t>, color=</a:t>
            </a:r>
            <a:r>
              <a:rPr b="0" i="0" lang="es-419" sz="1200" u="none" cap="none" strike="noStrike">
                <a:solidFill>
                  <a:srgbClr val="A2FCA2"/>
                </a:solidFill>
                <a:highlight>
                  <a:srgbClr val="000000"/>
                </a:highlight>
                <a:latin typeface="Roboto Mono"/>
                <a:ea typeface="Roboto Mono"/>
                <a:cs typeface="Roboto Mono"/>
                <a:sym typeface="Roboto Mono"/>
              </a:rPr>
              <a:t>'C2'</a:t>
            </a:r>
            <a:r>
              <a:rPr b="0" i="0" lang="es-419" sz="1200" u="none" cap="none" strike="noStrike">
                <a:solidFill>
                  <a:srgbClr val="FFFFFF"/>
                </a:solidFill>
                <a:highlight>
                  <a:srgbClr val="000000"/>
                </a:highlight>
                <a:latin typeface="Roboto Mono"/>
                <a:ea typeface="Roboto Mono"/>
                <a:cs typeface="Roboto Mono"/>
                <a:sym typeface="Roboto Mono"/>
              </a:rPr>
              <a:t>)</a:t>
            </a:r>
            <a:endParaRPr b="0" i="0" sz="1200" u="none" cap="none" strike="noStrike">
              <a:solidFill>
                <a:srgbClr val="FFFFFF"/>
              </a:solidFill>
              <a:highlight>
                <a:srgbClr val="000000"/>
              </a:highlight>
              <a:latin typeface="Roboto Mono"/>
              <a:ea typeface="Roboto Mono"/>
              <a:cs typeface="Roboto Mono"/>
              <a:sym typeface="Roboto Mon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Ejemplo</a:t>
            </a:r>
            <a:endParaRPr b="1" i="0" sz="4000" u="none" cap="none" strike="noStrike">
              <a:solidFill>
                <a:schemeClr val="dk1"/>
              </a:solidFill>
              <a:latin typeface="DM Sans"/>
              <a:ea typeface="DM Sans"/>
              <a:cs typeface="DM Sans"/>
              <a:sym typeface="DM Sans"/>
            </a:endParaRPr>
          </a:p>
        </p:txBody>
      </p:sp>
      <p:sp>
        <p:nvSpPr>
          <p:cNvPr id="397" name="Google Shape;397;p64"/>
          <p:cNvSpPr txBox="1"/>
          <p:nvPr/>
        </p:nvSpPr>
        <p:spPr>
          <a:xfrm>
            <a:off x="476250" y="1431175"/>
            <a:ext cx="4144800" cy="106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Tercero,  </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100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Añadimos textos y leyendas</a:t>
            </a:r>
            <a:endParaRPr b="0" i="0" sz="1350" u="none" cap="none" strike="noStrike">
              <a:solidFill>
                <a:schemeClr val="dk1"/>
              </a:solidFill>
              <a:latin typeface="DM Sans"/>
              <a:ea typeface="DM Sans"/>
              <a:cs typeface="DM Sans"/>
              <a:sym typeface="DM Sans"/>
            </a:endParaRPr>
          </a:p>
        </p:txBody>
      </p:sp>
      <p:sp>
        <p:nvSpPr>
          <p:cNvPr id="398" name="Google Shape;398;p64"/>
          <p:cNvSpPr txBox="1"/>
          <p:nvPr/>
        </p:nvSpPr>
        <p:spPr>
          <a:xfrm>
            <a:off x="1229550" y="2679000"/>
            <a:ext cx="6684900" cy="16440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FFFFFF"/>
                </a:solidFill>
                <a:highlight>
                  <a:srgbClr val="000000"/>
                </a:highlight>
                <a:latin typeface="Roboto Mono"/>
                <a:ea typeface="Roboto Mono"/>
                <a:cs typeface="Roboto Mono"/>
                <a:sym typeface="Roboto Mono"/>
              </a:rPr>
              <a:t>ax[</a:t>
            </a:r>
            <a:r>
              <a:rPr b="0" i="0" lang="es-419" sz="1200" u="none" cap="none" strike="noStrike">
                <a:solidFill>
                  <a:srgbClr val="D36363"/>
                </a:solidFill>
                <a:highlight>
                  <a:srgbClr val="000000"/>
                </a:highlight>
                <a:latin typeface="Roboto Mono"/>
                <a:ea typeface="Roboto Mono"/>
                <a:cs typeface="Roboto Mono"/>
                <a:sym typeface="Roboto Mono"/>
              </a:rPr>
              <a:t>0</a:t>
            </a:r>
            <a:r>
              <a:rPr b="0" i="0" lang="es-419" sz="1200" u="none" cap="none" strike="noStrike">
                <a:solidFill>
                  <a:srgbClr val="FFFFFF"/>
                </a:solidFill>
                <a:highlight>
                  <a:srgbClr val="000000"/>
                </a:highlight>
                <a:latin typeface="Roboto Mono"/>
                <a:ea typeface="Roboto Mono"/>
                <a:cs typeface="Roboto Mono"/>
                <a:sym typeface="Roboto Mono"/>
              </a:rPr>
              <a:t>].set_title(</a:t>
            </a:r>
            <a:r>
              <a:rPr b="0" i="0" lang="es-419" sz="1200" u="none" cap="none" strike="noStrike">
                <a:solidFill>
                  <a:srgbClr val="A2FCA2"/>
                </a:solidFill>
                <a:highlight>
                  <a:srgbClr val="000000"/>
                </a:highlight>
                <a:latin typeface="Roboto Mono"/>
                <a:ea typeface="Roboto Mono"/>
                <a:cs typeface="Roboto Mono"/>
                <a:sym typeface="Roboto Mono"/>
              </a:rPr>
              <a:t>'Precipitaciones de los primeros tres meses del año'</a:t>
            </a:r>
            <a:r>
              <a:rPr b="0" i="0" lang="es-419" sz="1200" u="none" cap="none" strike="noStrike">
                <a:solidFill>
                  <a:srgbClr val="FFFFFF"/>
                </a:solidFill>
                <a:highlight>
                  <a:srgbClr val="000000"/>
                </a:highlight>
                <a:latin typeface="Roboto Mono"/>
                <a:ea typeface="Roboto Mono"/>
                <a:cs typeface="Roboto Mono"/>
                <a:sym typeface="Roboto Mono"/>
              </a:rPr>
              <a:t>) </a:t>
            </a:r>
            <a:br>
              <a:rPr b="0" i="0" lang="es-419" sz="1200" u="none" cap="none" strike="noStrike">
                <a:solidFill>
                  <a:srgbClr val="FFFFFF"/>
                </a:solidFill>
                <a:highlight>
                  <a:srgbClr val="000000"/>
                </a:highlight>
                <a:latin typeface="Roboto Mono"/>
                <a:ea typeface="Roboto Mono"/>
                <a:cs typeface="Roboto Mono"/>
                <a:sym typeface="Roboto Mono"/>
              </a:rPr>
            </a:br>
            <a:r>
              <a:rPr b="0" i="0" lang="es-419" sz="1200" u="none" cap="none" strike="noStrike">
                <a:solidFill>
                  <a:srgbClr val="FFFFFF"/>
                </a:solidFill>
                <a:highlight>
                  <a:srgbClr val="000000"/>
                </a:highlight>
                <a:latin typeface="Roboto Mono"/>
                <a:ea typeface="Roboto Mono"/>
                <a:cs typeface="Roboto Mono"/>
                <a:sym typeface="Roboto Mono"/>
              </a:rPr>
              <a:t>ax[</a:t>
            </a:r>
            <a:r>
              <a:rPr b="0" i="0" lang="es-419" sz="1200" u="none" cap="none" strike="noStrike">
                <a:solidFill>
                  <a:srgbClr val="D36363"/>
                </a:solidFill>
                <a:highlight>
                  <a:srgbClr val="000000"/>
                </a:highlight>
                <a:latin typeface="Roboto Mono"/>
                <a:ea typeface="Roboto Mono"/>
                <a:cs typeface="Roboto Mono"/>
                <a:sym typeface="Roboto Mono"/>
              </a:rPr>
              <a:t>2</a:t>
            </a:r>
            <a:r>
              <a:rPr b="0" i="0" lang="es-419" sz="1200" u="none" cap="none" strike="noStrike">
                <a:solidFill>
                  <a:srgbClr val="FFFFFF"/>
                </a:solidFill>
                <a:highlight>
                  <a:srgbClr val="000000"/>
                </a:highlight>
                <a:latin typeface="Roboto Mono"/>
                <a:ea typeface="Roboto Mono"/>
                <a:cs typeface="Roboto Mono"/>
                <a:sym typeface="Roboto Mono"/>
              </a:rPr>
              <a:t>].set_xlabel(</a:t>
            </a:r>
            <a:r>
              <a:rPr b="0" i="0" lang="es-419" sz="1200" u="none" cap="none" strike="noStrike">
                <a:solidFill>
                  <a:srgbClr val="A2FCA2"/>
                </a:solidFill>
                <a:highlight>
                  <a:srgbClr val="000000"/>
                </a:highlight>
                <a:latin typeface="Roboto Mono"/>
                <a:ea typeface="Roboto Mono"/>
                <a:cs typeface="Roboto Mono"/>
                <a:sym typeface="Roboto Mono"/>
              </a:rPr>
              <a:t>'Año'</a:t>
            </a:r>
            <a:r>
              <a:rPr b="0" i="0" lang="es-419" sz="1200" u="none" cap="none" strike="noStrike">
                <a:solidFill>
                  <a:srgbClr val="FFFFFF"/>
                </a:solidFill>
                <a:highlight>
                  <a:srgbClr val="000000"/>
                </a:highlight>
                <a:latin typeface="Roboto Mono"/>
                <a:ea typeface="Roboto Mono"/>
                <a:cs typeface="Roboto Mono"/>
                <a:sym typeface="Roboto Mono"/>
              </a:rPr>
              <a:t>)  </a:t>
            </a:r>
            <a:br>
              <a:rPr b="0" i="0" lang="es-419" sz="1200" u="none" cap="none" strike="noStrike">
                <a:solidFill>
                  <a:srgbClr val="FFFFFF"/>
                </a:solidFill>
                <a:highlight>
                  <a:srgbClr val="000000"/>
                </a:highlight>
                <a:latin typeface="Roboto Mono"/>
                <a:ea typeface="Roboto Mono"/>
                <a:cs typeface="Roboto Mono"/>
                <a:sym typeface="Roboto Mono"/>
              </a:rPr>
            </a:br>
            <a:r>
              <a:rPr b="0" i="0" lang="es-419" sz="1200" u="none" cap="none" strike="noStrike">
                <a:solidFill>
                  <a:srgbClr val="FFFFFF"/>
                </a:solidFill>
                <a:highlight>
                  <a:srgbClr val="000000"/>
                </a:highlight>
                <a:latin typeface="Roboto Mono"/>
                <a:ea typeface="Roboto Mono"/>
                <a:cs typeface="Roboto Mono"/>
                <a:sym typeface="Roboto Mono"/>
              </a:rPr>
              <a:t>ax[</a:t>
            </a:r>
            <a:r>
              <a:rPr b="0" i="0" lang="es-419" sz="1200" u="none" cap="none" strike="noStrike">
                <a:solidFill>
                  <a:srgbClr val="D36363"/>
                </a:solidFill>
                <a:highlight>
                  <a:srgbClr val="000000"/>
                </a:highlight>
                <a:latin typeface="Roboto Mono"/>
                <a:ea typeface="Roboto Mono"/>
                <a:cs typeface="Roboto Mono"/>
                <a:sym typeface="Roboto Mono"/>
              </a:rPr>
              <a:t>1</a:t>
            </a:r>
            <a:r>
              <a:rPr b="0" i="0" lang="es-419" sz="1200" u="none" cap="none" strike="noStrike">
                <a:solidFill>
                  <a:srgbClr val="FFFFFF"/>
                </a:solidFill>
                <a:highlight>
                  <a:srgbClr val="000000"/>
                </a:highlight>
                <a:latin typeface="Roboto Mono"/>
                <a:ea typeface="Roboto Mono"/>
                <a:cs typeface="Roboto Mono"/>
                <a:sym typeface="Roboto Mono"/>
              </a:rPr>
              <a:t>].set_ylabel(</a:t>
            </a:r>
            <a:r>
              <a:rPr b="0" i="0" lang="es-419" sz="1200" u="none" cap="none" strike="noStrike">
                <a:solidFill>
                  <a:srgbClr val="A2FCA2"/>
                </a:solidFill>
                <a:highlight>
                  <a:srgbClr val="000000"/>
                </a:highlight>
                <a:latin typeface="Roboto Mono"/>
                <a:ea typeface="Roboto Mono"/>
                <a:cs typeface="Roboto Mono"/>
                <a:sym typeface="Roboto Mono"/>
              </a:rPr>
              <a:t>'Precipitación (mm.)'</a:t>
            </a:r>
            <a:r>
              <a:rPr b="0" i="0" lang="es-419" sz="1200" u="none" cap="none" strike="noStrike">
                <a:solidFill>
                  <a:srgbClr val="FFFFFF"/>
                </a:solidFill>
                <a:highlight>
                  <a:srgbClr val="000000"/>
                </a:highlight>
                <a:latin typeface="Roboto Mono"/>
                <a:ea typeface="Roboto Mono"/>
                <a:cs typeface="Roboto Mono"/>
                <a:sym typeface="Roboto Mono"/>
              </a:rPr>
              <a:t>)</a:t>
            </a:r>
            <a:endParaRPr b="0" i="0" sz="1200" u="none" cap="none" strike="noStrike">
              <a:solidFill>
                <a:srgbClr val="FFFFFF"/>
              </a:solidFill>
              <a:highlight>
                <a:srgbClr val="000000"/>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FFFFFF"/>
              </a:solidFill>
              <a:highlight>
                <a:srgbClr val="000000"/>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FFFFFF"/>
                </a:solidFill>
                <a:highlight>
                  <a:srgbClr val="000000"/>
                </a:highlight>
                <a:latin typeface="Roboto Mono"/>
                <a:ea typeface="Roboto Mono"/>
                <a:cs typeface="Roboto Mono"/>
                <a:sym typeface="Roboto Mono"/>
              </a:rPr>
              <a:t>ax[</a:t>
            </a:r>
            <a:r>
              <a:rPr b="0" i="0" lang="es-419" sz="1200" u="none" cap="none" strike="noStrike">
                <a:solidFill>
                  <a:srgbClr val="D36363"/>
                </a:solidFill>
                <a:highlight>
                  <a:srgbClr val="000000"/>
                </a:highlight>
                <a:latin typeface="Roboto Mono"/>
                <a:ea typeface="Roboto Mono"/>
                <a:cs typeface="Roboto Mono"/>
                <a:sym typeface="Roboto Mono"/>
              </a:rPr>
              <a:t>0</a:t>
            </a:r>
            <a:r>
              <a:rPr b="0" i="0" lang="es-419" sz="1200" u="none" cap="none" strike="noStrike">
                <a:solidFill>
                  <a:srgbClr val="FFFFFF"/>
                </a:solidFill>
                <a:highlight>
                  <a:srgbClr val="000000"/>
                </a:highlight>
                <a:latin typeface="Roboto Mono"/>
                <a:ea typeface="Roboto Mono"/>
                <a:cs typeface="Roboto Mono"/>
                <a:sym typeface="Roboto Mono"/>
              </a:rPr>
              <a:t>].legend()  </a:t>
            </a:r>
            <a:br>
              <a:rPr b="0" i="0" lang="es-419" sz="1200" u="none" cap="none" strike="noStrike">
                <a:solidFill>
                  <a:srgbClr val="FFFFFF"/>
                </a:solidFill>
                <a:highlight>
                  <a:srgbClr val="000000"/>
                </a:highlight>
                <a:latin typeface="Roboto Mono"/>
                <a:ea typeface="Roboto Mono"/>
                <a:cs typeface="Roboto Mono"/>
                <a:sym typeface="Roboto Mono"/>
              </a:rPr>
            </a:br>
            <a:r>
              <a:rPr b="0" i="0" lang="es-419" sz="1200" u="none" cap="none" strike="noStrike">
                <a:solidFill>
                  <a:srgbClr val="FFFFFF"/>
                </a:solidFill>
                <a:highlight>
                  <a:srgbClr val="000000"/>
                </a:highlight>
                <a:latin typeface="Roboto Mono"/>
                <a:ea typeface="Roboto Mono"/>
                <a:cs typeface="Roboto Mono"/>
                <a:sym typeface="Roboto Mono"/>
              </a:rPr>
              <a:t>ax[</a:t>
            </a:r>
            <a:r>
              <a:rPr b="0" i="0" lang="es-419" sz="1200" u="none" cap="none" strike="noStrike">
                <a:solidFill>
                  <a:srgbClr val="D36363"/>
                </a:solidFill>
                <a:highlight>
                  <a:srgbClr val="000000"/>
                </a:highlight>
                <a:latin typeface="Roboto Mono"/>
                <a:ea typeface="Roboto Mono"/>
                <a:cs typeface="Roboto Mono"/>
                <a:sym typeface="Roboto Mono"/>
              </a:rPr>
              <a:t>1</a:t>
            </a:r>
            <a:r>
              <a:rPr b="0" i="0" lang="es-419" sz="1200" u="none" cap="none" strike="noStrike">
                <a:solidFill>
                  <a:srgbClr val="FFFFFF"/>
                </a:solidFill>
                <a:highlight>
                  <a:srgbClr val="000000"/>
                </a:highlight>
                <a:latin typeface="Roboto Mono"/>
                <a:ea typeface="Roboto Mono"/>
                <a:cs typeface="Roboto Mono"/>
                <a:sym typeface="Roboto Mono"/>
              </a:rPr>
              <a:t>].legend()</a:t>
            </a:r>
            <a:br>
              <a:rPr b="0" i="0" lang="es-419" sz="1200" u="none" cap="none" strike="noStrike">
                <a:solidFill>
                  <a:srgbClr val="FFFFFF"/>
                </a:solidFill>
                <a:highlight>
                  <a:srgbClr val="000000"/>
                </a:highlight>
                <a:latin typeface="Roboto Mono"/>
                <a:ea typeface="Roboto Mono"/>
                <a:cs typeface="Roboto Mono"/>
                <a:sym typeface="Roboto Mono"/>
              </a:rPr>
            </a:br>
            <a:r>
              <a:rPr b="0" i="0" lang="es-419" sz="1200" u="none" cap="none" strike="noStrike">
                <a:solidFill>
                  <a:srgbClr val="FFFFFF"/>
                </a:solidFill>
                <a:highlight>
                  <a:srgbClr val="000000"/>
                </a:highlight>
                <a:latin typeface="Roboto Mono"/>
                <a:ea typeface="Roboto Mono"/>
                <a:cs typeface="Roboto Mono"/>
                <a:sym typeface="Roboto Mono"/>
              </a:rPr>
              <a:t>ax[</a:t>
            </a:r>
            <a:r>
              <a:rPr b="0" i="0" lang="es-419" sz="1200" u="none" cap="none" strike="noStrike">
                <a:solidFill>
                  <a:srgbClr val="D36363"/>
                </a:solidFill>
                <a:highlight>
                  <a:srgbClr val="000000"/>
                </a:highlight>
                <a:latin typeface="Roboto Mono"/>
                <a:ea typeface="Roboto Mono"/>
                <a:cs typeface="Roboto Mono"/>
                <a:sym typeface="Roboto Mono"/>
              </a:rPr>
              <a:t>2</a:t>
            </a:r>
            <a:r>
              <a:rPr b="0" i="0" lang="es-419" sz="1200" u="none" cap="none" strike="noStrike">
                <a:solidFill>
                  <a:srgbClr val="FFFFFF"/>
                </a:solidFill>
                <a:highlight>
                  <a:srgbClr val="000000"/>
                </a:highlight>
                <a:latin typeface="Roboto Mono"/>
                <a:ea typeface="Roboto Mono"/>
                <a:cs typeface="Roboto Mono"/>
                <a:sym typeface="Roboto Mono"/>
              </a:rPr>
              <a:t>].legend()    </a:t>
            </a:r>
            <a:endParaRPr b="0" i="0" sz="1200" u="none" cap="none" strike="noStrike">
              <a:solidFill>
                <a:srgbClr val="FFFFFF"/>
              </a:solidFill>
              <a:highlight>
                <a:srgbClr val="000000"/>
              </a:highlight>
              <a:latin typeface="Roboto Mono"/>
              <a:ea typeface="Roboto Mono"/>
              <a:cs typeface="Roboto Mono"/>
              <a:sym typeface="Roboto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Resultado</a:t>
            </a:r>
            <a:endParaRPr b="1" i="0" sz="4000" u="none" cap="none" strike="noStrike">
              <a:solidFill>
                <a:schemeClr val="dk1"/>
              </a:solidFill>
              <a:latin typeface="DM Sans"/>
              <a:ea typeface="DM Sans"/>
              <a:cs typeface="DM Sans"/>
              <a:sym typeface="DM Sans"/>
            </a:endParaRPr>
          </a:p>
        </p:txBody>
      </p:sp>
      <p:pic>
        <p:nvPicPr>
          <p:cNvPr id="404" name="Google Shape;404;p65"/>
          <p:cNvPicPr preferRelativeResize="0"/>
          <p:nvPr/>
        </p:nvPicPr>
        <p:blipFill rotWithShape="1">
          <a:blip r:embed="rId3">
            <a:alphaModFix/>
          </a:blip>
          <a:srcRect b="0" l="0" r="0" t="0"/>
          <a:stretch/>
        </p:blipFill>
        <p:spPr>
          <a:xfrm>
            <a:off x="1690199" y="1450799"/>
            <a:ext cx="5763606" cy="3245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Algunas observaciones</a:t>
            </a:r>
            <a:endParaRPr b="1" i="0" sz="4000" u="none" cap="none" strike="noStrike">
              <a:solidFill>
                <a:schemeClr val="dk1"/>
              </a:solidFill>
              <a:latin typeface="DM Sans"/>
              <a:ea typeface="DM Sans"/>
              <a:cs typeface="DM Sans"/>
              <a:sym typeface="DM Sans"/>
            </a:endParaRPr>
          </a:p>
        </p:txBody>
      </p:sp>
      <p:sp>
        <p:nvSpPr>
          <p:cNvPr id="410" name="Google Shape;410;p66"/>
          <p:cNvSpPr txBox="1"/>
          <p:nvPr/>
        </p:nvSpPr>
        <p:spPr>
          <a:xfrm>
            <a:off x="568100" y="1724525"/>
            <a:ext cx="4565100" cy="2775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Helvetica Neue Light"/>
              <a:buChar char="✓"/>
            </a:pPr>
            <a:r>
              <a:rPr b="0" i="0" lang="es-419" sz="1350" u="none" cap="none" strike="noStrike">
                <a:solidFill>
                  <a:schemeClr val="dk1"/>
                </a:solidFill>
                <a:latin typeface="DM Sans"/>
                <a:ea typeface="DM Sans"/>
                <a:cs typeface="DM Sans"/>
                <a:sym typeface="DM Sans"/>
              </a:rPr>
              <a:t>Al pasar sharey=True, los subgráficos comparten la escala en el eje y. Esto permitió comparar a simple vista el volumen de precipitaciones.</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Cada subgráfico puede tener su propio título y etiquetas.</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En caso de tener dos filas y dos columnas, </a:t>
            </a:r>
            <a:r>
              <a:rPr b="0" i="1" lang="es-419" sz="1350" u="none" cap="none" strike="noStrike">
                <a:solidFill>
                  <a:schemeClr val="dk1"/>
                </a:solidFill>
                <a:latin typeface="DM Sans"/>
                <a:ea typeface="DM Sans"/>
                <a:cs typeface="DM Sans"/>
                <a:sym typeface="DM Sans"/>
              </a:rPr>
              <a:t>ax se torna bidimensional</a:t>
            </a:r>
            <a:r>
              <a:rPr b="0" i="0" lang="es-419"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El subgráfico superior izquierdo se referencia con ax[0,0]</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100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El subgráfico superior derecho se referencia con ax[0,1]</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FacetGrid Seaborn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Algunas observaciones</a:t>
            </a:r>
            <a:endParaRPr b="1" i="0" sz="4000" u="none" cap="none" strike="noStrike">
              <a:solidFill>
                <a:schemeClr val="dk1"/>
              </a:solidFill>
              <a:latin typeface="DM Sans"/>
              <a:ea typeface="DM Sans"/>
              <a:cs typeface="DM Sans"/>
              <a:sym typeface="DM Sans"/>
            </a:endParaRPr>
          </a:p>
        </p:txBody>
      </p:sp>
      <p:sp>
        <p:nvSpPr>
          <p:cNvPr id="421" name="Google Shape;421;p68"/>
          <p:cNvSpPr txBox="1"/>
          <p:nvPr/>
        </p:nvSpPr>
        <p:spPr>
          <a:xfrm>
            <a:off x="473350" y="1908175"/>
            <a:ext cx="3834600" cy="1975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Esta clase mapea un conjunto de datos en varios ejes dispuestos en una cuadrícula de filas y columnas que corresponden a niveles de variables en el conjunto de datos.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Los gráficos que produce a menudo se denominan gráficos de "lattice", "trellis" o "small-multiple".</a:t>
            </a:r>
            <a:endParaRPr b="1" i="0" sz="1350" u="none" cap="none" strike="noStrike">
              <a:solidFill>
                <a:schemeClr val="dk1"/>
              </a:solidFill>
              <a:latin typeface="DM Sans"/>
              <a:ea typeface="DM Sans"/>
              <a:cs typeface="DM Sans"/>
              <a:sym typeface="DM Sans"/>
            </a:endParaRPr>
          </a:p>
        </p:txBody>
      </p:sp>
      <p:sp>
        <p:nvSpPr>
          <p:cNvPr id="422" name="Google Shape;422;p68"/>
          <p:cNvSpPr txBox="1"/>
          <p:nvPr/>
        </p:nvSpPr>
        <p:spPr>
          <a:xfrm>
            <a:off x="4097350" y="1908175"/>
            <a:ext cx="4330800" cy="1015800"/>
          </a:xfrm>
          <a:prstGeom prst="rect">
            <a:avLst/>
          </a:prstGeom>
          <a:noFill/>
          <a:ln>
            <a:noFill/>
          </a:ln>
        </p:spPr>
        <p:txBody>
          <a:bodyPr anchorCtr="0" anchor="t" bIns="91425" lIns="91425" spcFirstLastPara="1" rIns="91425" wrap="square" tIns="91425">
            <a:spAutoFit/>
          </a:bodyPr>
          <a:lstStyle/>
          <a:p>
            <a:pPr indent="-314325" lvl="0" marL="914400" marR="0" rtl="0" algn="l">
              <a:lnSpc>
                <a:spcPct val="100000"/>
              </a:lnSpc>
              <a:spcBef>
                <a:spcPts val="0"/>
              </a:spcBef>
              <a:spcAft>
                <a:spcPts val="1000"/>
              </a:spcAft>
              <a:buClr>
                <a:srgbClr val="EA90FF"/>
              </a:buClr>
              <a:buSzPts val="1350"/>
              <a:buFont typeface="Helvetica Neue Light"/>
              <a:buChar char="✓"/>
            </a:pPr>
            <a:r>
              <a:rPr b="0" i="0" lang="es-419" sz="1350" u="none" cap="none" strike="noStrike">
                <a:solidFill>
                  <a:schemeClr val="dk1"/>
                </a:solidFill>
                <a:latin typeface="DM Sans"/>
                <a:ea typeface="DM Sans"/>
                <a:cs typeface="DM Sans"/>
                <a:sym typeface="DM Sans"/>
              </a:rPr>
              <a:t>Puede representar niveles de una tercera variable con el parámetro </a:t>
            </a:r>
            <a:r>
              <a:rPr b="1" i="0" lang="es-419" sz="1350" u="none" cap="none" strike="noStrike">
                <a:solidFill>
                  <a:schemeClr val="dk1"/>
                </a:solidFill>
                <a:latin typeface="DM Sans"/>
                <a:ea typeface="DM Sans"/>
                <a:cs typeface="DM Sans"/>
                <a:sym typeface="DM Sans"/>
              </a:rPr>
              <a:t>hue</a:t>
            </a:r>
            <a:r>
              <a:rPr b="0" i="0" lang="es-419" sz="1350" u="none" cap="none" strike="noStrike">
                <a:solidFill>
                  <a:schemeClr val="dk1"/>
                </a:solidFill>
                <a:latin typeface="DM Sans"/>
                <a:ea typeface="DM Sans"/>
                <a:cs typeface="DM Sans"/>
                <a:sym typeface="DM Sans"/>
              </a:rPr>
              <a:t>, que traza diferentes subconjuntos de datos en diferentes colores.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Ejemplo</a:t>
            </a:r>
            <a:endParaRPr b="1" i="0" sz="4000" u="none" cap="none" strike="noStrike">
              <a:solidFill>
                <a:schemeClr val="dk1"/>
              </a:solidFill>
              <a:latin typeface="DM Sans"/>
              <a:ea typeface="DM Sans"/>
              <a:cs typeface="DM Sans"/>
              <a:sym typeface="DM Sans"/>
            </a:endParaRPr>
          </a:p>
        </p:txBody>
      </p:sp>
      <p:sp>
        <p:nvSpPr>
          <p:cNvPr id="428" name="Google Shape;428;p69"/>
          <p:cNvSpPr txBox="1"/>
          <p:nvPr/>
        </p:nvSpPr>
        <p:spPr>
          <a:xfrm>
            <a:off x="597875" y="1504725"/>
            <a:ext cx="4385700" cy="10275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6AA94F"/>
                </a:solidFill>
                <a:highlight>
                  <a:srgbClr val="1E1E1E"/>
                </a:highlight>
                <a:latin typeface="Courier New"/>
                <a:ea typeface="Courier New"/>
                <a:cs typeface="Courier New"/>
                <a:sym typeface="Courier New"/>
              </a:rPr>
              <a:t># FacetGrid</a:t>
            </a:r>
            <a:endParaRPr b="0" i="0" sz="1050" u="none" cap="none" strike="noStrike">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tips = sns.load_dataset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CE9178"/>
                </a:solidFill>
                <a:highlight>
                  <a:srgbClr val="1E1E1E"/>
                </a:highlight>
                <a:latin typeface="Courier New"/>
                <a:ea typeface="Courier New"/>
                <a:cs typeface="Courier New"/>
                <a:sym typeface="Courier New"/>
              </a:rPr>
              <a:t>"tips"</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g = sns.FacetGrid</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tips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col=</a:t>
            </a:r>
            <a:r>
              <a:rPr b="0" i="0" lang="es-419" sz="1050" u="none" cap="none" strike="noStrike">
                <a:solidFill>
                  <a:srgbClr val="CE9178"/>
                </a:solidFill>
                <a:highlight>
                  <a:srgbClr val="1E1E1E"/>
                </a:highlight>
                <a:latin typeface="Courier New"/>
                <a:ea typeface="Courier New"/>
                <a:cs typeface="Courier New"/>
                <a:sym typeface="Courier New"/>
              </a:rPr>
              <a:t>"time"</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row=</a:t>
            </a:r>
            <a:r>
              <a:rPr b="0" i="0" lang="es-419" sz="1050" u="none" cap="none" strike="noStrike">
                <a:solidFill>
                  <a:srgbClr val="CE9178"/>
                </a:solidFill>
                <a:highlight>
                  <a:srgbClr val="1E1E1E"/>
                </a:highlight>
                <a:latin typeface="Courier New"/>
                <a:ea typeface="Courier New"/>
                <a:cs typeface="Courier New"/>
                <a:sym typeface="Courier New"/>
              </a:rPr>
              <a:t>"sex"</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g.</a:t>
            </a:r>
            <a:r>
              <a:rPr b="0" i="0" lang="es-419" sz="1050" u="none" cap="none" strike="noStrike">
                <a:solidFill>
                  <a:srgbClr val="DCDCAA"/>
                </a:solidFill>
                <a:highlight>
                  <a:srgbClr val="1E1E1E"/>
                </a:highlight>
                <a:latin typeface="Courier New"/>
                <a:ea typeface="Courier New"/>
                <a:cs typeface="Courier New"/>
                <a:sym typeface="Courier New"/>
              </a:rPr>
              <a:t>map</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sns.scatterplot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a:t>
            </a:r>
            <a:r>
              <a:rPr b="0" i="0" lang="es-419" sz="1050" u="none" cap="none" strike="noStrike">
                <a:solidFill>
                  <a:srgbClr val="CE9178"/>
                </a:solidFill>
                <a:highlight>
                  <a:srgbClr val="1E1E1E"/>
                </a:highlight>
                <a:latin typeface="Courier New"/>
                <a:ea typeface="Courier New"/>
                <a:cs typeface="Courier New"/>
                <a:sym typeface="Courier New"/>
              </a:rPr>
              <a:t>"total_bill"</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a:t>
            </a:r>
            <a:r>
              <a:rPr b="0" i="0" lang="es-419" sz="1050" u="none" cap="none" strike="noStrike">
                <a:solidFill>
                  <a:srgbClr val="CE9178"/>
                </a:solidFill>
                <a:highlight>
                  <a:srgbClr val="1E1E1E"/>
                </a:highlight>
                <a:latin typeface="Courier New"/>
                <a:ea typeface="Courier New"/>
                <a:cs typeface="Courier New"/>
                <a:sym typeface="Courier New"/>
              </a:rPr>
              <a:t>"tip"</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200" u="none" cap="none" strike="noStrike">
                <a:solidFill>
                  <a:srgbClr val="FFFFFF"/>
                </a:solidFill>
                <a:highlight>
                  <a:srgbClr val="000000"/>
                </a:highlight>
                <a:latin typeface="Roboto Mono"/>
                <a:ea typeface="Roboto Mono"/>
                <a:cs typeface="Roboto Mono"/>
                <a:sym typeface="Roboto Mono"/>
              </a:rPr>
              <a:t>  </a:t>
            </a:r>
            <a:endParaRPr b="0" i="0" sz="1200" u="none" cap="none" strike="noStrike">
              <a:solidFill>
                <a:srgbClr val="FFFFFF"/>
              </a:solidFill>
              <a:highlight>
                <a:srgbClr val="000000"/>
              </a:highlight>
              <a:latin typeface="Roboto Mono"/>
              <a:ea typeface="Roboto Mono"/>
              <a:cs typeface="Roboto Mono"/>
              <a:sym typeface="Roboto Mono"/>
            </a:endParaRPr>
          </a:p>
        </p:txBody>
      </p:sp>
      <p:sp>
        <p:nvSpPr>
          <p:cNvPr id="429" name="Google Shape;429;p69"/>
          <p:cNvSpPr txBox="1"/>
          <p:nvPr/>
        </p:nvSpPr>
        <p:spPr>
          <a:xfrm>
            <a:off x="597875" y="3181925"/>
            <a:ext cx="4385700" cy="12237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6AA94F"/>
                </a:solidFill>
                <a:highlight>
                  <a:srgbClr val="1E1E1E"/>
                </a:highlight>
                <a:latin typeface="Courier New"/>
                <a:ea typeface="Courier New"/>
                <a:cs typeface="Courier New"/>
                <a:sym typeface="Courier New"/>
              </a:rPr>
              <a:t># FacetGrid</a:t>
            </a:r>
            <a:endParaRPr b="0" i="0" sz="1050" u="none" cap="none" strike="noStrike">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g = sns.FacetGrid</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tips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col=</a:t>
            </a:r>
            <a:r>
              <a:rPr b="0" i="0" lang="es-419" sz="1050" u="none" cap="none" strike="noStrike">
                <a:solidFill>
                  <a:srgbClr val="CE9178"/>
                </a:solidFill>
                <a:highlight>
                  <a:srgbClr val="1E1E1E"/>
                </a:highlight>
                <a:latin typeface="Courier New"/>
                <a:ea typeface="Courier New"/>
                <a:cs typeface="Courier New"/>
                <a:sym typeface="Courier New"/>
              </a:rPr>
              <a:t>"time"</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hue=</a:t>
            </a:r>
            <a:r>
              <a:rPr b="0" i="0" lang="es-419" sz="1050" u="none" cap="none" strike="noStrike">
                <a:solidFill>
                  <a:srgbClr val="CE9178"/>
                </a:solidFill>
                <a:highlight>
                  <a:srgbClr val="1E1E1E"/>
                </a:highlight>
                <a:latin typeface="Courier New"/>
                <a:ea typeface="Courier New"/>
                <a:cs typeface="Courier New"/>
                <a:sym typeface="Courier New"/>
              </a:rPr>
              <a:t>"sex"</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g.map_dataframe</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sns.scatterplot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x=</a:t>
            </a:r>
            <a:r>
              <a:rPr b="0" i="0" lang="es-419" sz="1050" u="none" cap="none" strike="noStrike">
                <a:solidFill>
                  <a:srgbClr val="CE9178"/>
                </a:solidFill>
                <a:highlight>
                  <a:srgbClr val="1E1E1E"/>
                </a:highlight>
                <a:latin typeface="Courier New"/>
                <a:ea typeface="Courier New"/>
                <a:cs typeface="Courier New"/>
                <a:sym typeface="Courier New"/>
              </a:rPr>
              <a:t>"total_bill"</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y=</a:t>
            </a:r>
            <a:r>
              <a:rPr b="0" i="0" lang="es-419" sz="1050" u="none" cap="none" strike="noStrike">
                <a:solidFill>
                  <a:srgbClr val="CE9178"/>
                </a:solidFill>
                <a:highlight>
                  <a:srgbClr val="1E1E1E"/>
                </a:highlight>
                <a:latin typeface="Courier New"/>
                <a:ea typeface="Courier New"/>
                <a:cs typeface="Courier New"/>
                <a:sym typeface="Courier New"/>
              </a:rPr>
              <a:t>"tip"</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g.add_legend</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4D4D4"/>
              </a:solidFill>
              <a:highlight>
                <a:srgbClr val="1E1E1E"/>
              </a:highlight>
              <a:latin typeface="Courier New"/>
              <a:ea typeface="Courier New"/>
              <a:cs typeface="Courier New"/>
              <a:sym typeface="Courier New"/>
            </a:endParaRPr>
          </a:p>
        </p:txBody>
      </p:sp>
      <p:pic>
        <p:nvPicPr>
          <p:cNvPr id="430" name="Google Shape;430;p69"/>
          <p:cNvPicPr preferRelativeResize="0"/>
          <p:nvPr/>
        </p:nvPicPr>
        <p:blipFill rotWithShape="1">
          <a:blip r:embed="rId3">
            <a:alphaModFix/>
          </a:blip>
          <a:srcRect b="0" l="0" r="0" t="0"/>
          <a:stretch/>
        </p:blipFill>
        <p:spPr>
          <a:xfrm>
            <a:off x="5827225" y="1061748"/>
            <a:ext cx="2224925" cy="1913450"/>
          </a:xfrm>
          <a:prstGeom prst="rect">
            <a:avLst/>
          </a:prstGeom>
          <a:noFill/>
          <a:ln>
            <a:noFill/>
          </a:ln>
        </p:spPr>
      </p:pic>
      <p:pic>
        <p:nvPicPr>
          <p:cNvPr id="431" name="Google Shape;431;p69"/>
          <p:cNvPicPr preferRelativeResize="0"/>
          <p:nvPr/>
        </p:nvPicPr>
        <p:blipFill rotWithShape="1">
          <a:blip r:embed="rId4">
            <a:alphaModFix/>
          </a:blip>
          <a:srcRect b="0" l="0" r="0" t="0"/>
          <a:stretch/>
        </p:blipFill>
        <p:spPr>
          <a:xfrm>
            <a:off x="5456675" y="3092177"/>
            <a:ext cx="3157775" cy="1403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0"/>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Customizaciones </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sobre gráficos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Personalizando Seaborn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Ejemplo</a:t>
            </a:r>
            <a:endParaRPr b="1" i="0" sz="4000" u="none" cap="none" strike="noStrike">
              <a:solidFill>
                <a:schemeClr val="dk1"/>
              </a:solidFill>
              <a:latin typeface="DM Sans"/>
              <a:ea typeface="DM Sans"/>
              <a:cs typeface="DM Sans"/>
              <a:sym typeface="DM Sans"/>
            </a:endParaRPr>
          </a:p>
        </p:txBody>
      </p:sp>
      <p:sp>
        <p:nvSpPr>
          <p:cNvPr id="447" name="Google Shape;447;p72"/>
          <p:cNvSpPr txBox="1"/>
          <p:nvPr/>
        </p:nvSpPr>
        <p:spPr>
          <a:xfrm>
            <a:off x="1229550" y="1543138"/>
            <a:ext cx="6684900" cy="29109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100"/>
              <a:buFont typeface="Arial"/>
              <a:buNone/>
            </a:pPr>
            <a:r>
              <a:rPr b="0" i="0" lang="es-419" sz="950" u="none" cap="none" strike="noStrike">
                <a:solidFill>
                  <a:srgbClr val="D4D4D4"/>
                </a:solidFill>
                <a:highlight>
                  <a:srgbClr val="1E1E1E"/>
                </a:highlight>
                <a:latin typeface="Courier New"/>
                <a:ea typeface="Courier New"/>
                <a:cs typeface="Courier New"/>
                <a:sym typeface="Courier New"/>
              </a:rPr>
              <a:t>sns.set_style</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style=</a:t>
            </a:r>
            <a:r>
              <a:rPr b="0" i="0" lang="es-419" sz="950" u="none" cap="none" strike="noStrike">
                <a:solidFill>
                  <a:srgbClr val="CE9178"/>
                </a:solidFill>
                <a:highlight>
                  <a:srgbClr val="1E1E1E"/>
                </a:highlight>
                <a:latin typeface="Courier New"/>
                <a:ea typeface="Courier New"/>
                <a:cs typeface="Courier New"/>
                <a:sym typeface="Courier New"/>
              </a:rPr>
              <a:t>"darkgrid"</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 rc=</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CE9178"/>
                </a:solidFill>
                <a:highlight>
                  <a:srgbClr val="1E1E1E"/>
                </a:highlight>
                <a:latin typeface="Courier New"/>
                <a:ea typeface="Courier New"/>
                <a:cs typeface="Courier New"/>
                <a:sym typeface="Courier New"/>
              </a:rPr>
              <a:t>"grid.color"</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 </a:t>
            </a:r>
            <a:r>
              <a:rPr b="0" i="0" lang="es-419" sz="950" u="none" cap="none" strike="noStrike">
                <a:solidFill>
                  <a:srgbClr val="CE9178"/>
                </a:solidFill>
                <a:highlight>
                  <a:srgbClr val="1E1E1E"/>
                </a:highlight>
                <a:latin typeface="Courier New"/>
                <a:ea typeface="Courier New"/>
                <a:cs typeface="Courier New"/>
                <a:sym typeface="Courier New"/>
              </a:rPr>
              <a:t>".6"</a:t>
            </a:r>
            <a:r>
              <a:rPr b="0" i="0" lang="es-419" sz="950" u="none" cap="none" strike="noStrike">
                <a:solidFill>
                  <a:srgbClr val="DCDCDC"/>
                </a:solidFill>
                <a:highlight>
                  <a:srgbClr val="1E1E1E"/>
                </a:highlight>
                <a:latin typeface="Courier New"/>
                <a:ea typeface="Courier New"/>
                <a:cs typeface="Courier New"/>
                <a:sym typeface="Courier New"/>
              </a:rPr>
              <a:t>})</a:t>
            </a:r>
            <a:endParaRPr b="0" i="0" sz="9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100"/>
              <a:buFont typeface="Arial"/>
              <a:buNone/>
            </a:pPr>
            <a:r>
              <a:rPr b="0" i="0" lang="es-419" sz="950" u="none" cap="none" strike="noStrike">
                <a:solidFill>
                  <a:srgbClr val="D4D4D4"/>
                </a:solidFill>
                <a:highlight>
                  <a:srgbClr val="1E1E1E"/>
                </a:highlight>
                <a:latin typeface="Courier New"/>
                <a:ea typeface="Courier New"/>
                <a:cs typeface="Courier New"/>
                <a:sym typeface="Courier New"/>
              </a:rPr>
              <a:t>sns.set_style</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rc=</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CE9178"/>
                </a:solidFill>
                <a:highlight>
                  <a:srgbClr val="1E1E1E"/>
                </a:highlight>
                <a:latin typeface="Courier New"/>
                <a:ea typeface="Courier New"/>
                <a:cs typeface="Courier New"/>
                <a:sym typeface="Courier New"/>
              </a:rPr>
              <a:t>"grid.linestyle"</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 </a:t>
            </a:r>
            <a:r>
              <a:rPr b="0" i="0" lang="es-419" sz="950" u="none" cap="none" strike="noStrike">
                <a:solidFill>
                  <a:srgbClr val="CE9178"/>
                </a:solidFill>
                <a:highlight>
                  <a:srgbClr val="1E1E1E"/>
                </a:highlight>
                <a:latin typeface="Courier New"/>
                <a:ea typeface="Courier New"/>
                <a:cs typeface="Courier New"/>
                <a:sym typeface="Courier New"/>
              </a:rPr>
              <a:t>":"</a:t>
            </a:r>
            <a:r>
              <a:rPr b="0" i="0" lang="es-419" sz="950" u="none" cap="none" strike="noStrike">
                <a:solidFill>
                  <a:srgbClr val="DCDCDC"/>
                </a:solidFill>
                <a:highlight>
                  <a:srgbClr val="1E1E1E"/>
                </a:highlight>
                <a:latin typeface="Courier New"/>
                <a:ea typeface="Courier New"/>
                <a:cs typeface="Courier New"/>
                <a:sym typeface="Courier New"/>
              </a:rPr>
              <a:t>})</a:t>
            </a:r>
            <a:endParaRPr b="0" i="0" sz="9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100"/>
              <a:buFont typeface="Arial"/>
              <a:buNone/>
            </a:pPr>
            <a:r>
              <a:rPr b="0" i="0" lang="es-419" sz="950" u="none" cap="none" strike="noStrike">
                <a:solidFill>
                  <a:srgbClr val="D4D4D4"/>
                </a:solidFill>
                <a:highlight>
                  <a:srgbClr val="1E1E1E"/>
                </a:highlight>
                <a:latin typeface="Courier New"/>
                <a:ea typeface="Courier New"/>
                <a:cs typeface="Courier New"/>
                <a:sym typeface="Courier New"/>
              </a:rPr>
              <a:t>sns.set_style</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rc=</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CE9178"/>
                </a:solidFill>
                <a:highlight>
                  <a:srgbClr val="1E1E1E"/>
                </a:highlight>
                <a:latin typeface="Courier New"/>
                <a:ea typeface="Courier New"/>
                <a:cs typeface="Courier New"/>
                <a:sym typeface="Courier New"/>
              </a:rPr>
              <a:t>"axes.titleweight"</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 </a:t>
            </a:r>
            <a:r>
              <a:rPr b="0" i="0" lang="es-419" sz="950" u="none" cap="none" strike="noStrike">
                <a:solidFill>
                  <a:srgbClr val="CE9178"/>
                </a:solidFill>
                <a:highlight>
                  <a:srgbClr val="1E1E1E"/>
                </a:highlight>
                <a:latin typeface="Courier New"/>
                <a:ea typeface="Courier New"/>
                <a:cs typeface="Courier New"/>
                <a:sym typeface="Courier New"/>
              </a:rPr>
              <a:t>"normal"</a:t>
            </a:r>
            <a:r>
              <a:rPr b="0" i="0" lang="es-419" sz="950" u="none" cap="none" strike="noStrike">
                <a:solidFill>
                  <a:srgbClr val="DCDCDC"/>
                </a:solidFill>
                <a:highlight>
                  <a:srgbClr val="1E1E1E"/>
                </a:highlight>
                <a:latin typeface="Courier New"/>
                <a:ea typeface="Courier New"/>
                <a:cs typeface="Courier New"/>
                <a:sym typeface="Courier New"/>
              </a:rPr>
              <a:t>})</a:t>
            </a:r>
            <a:endParaRPr b="0" i="0" sz="9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100"/>
              <a:buFont typeface="Arial"/>
              <a:buNone/>
            </a:pPr>
            <a:r>
              <a:rPr b="0" i="0" lang="es-419" sz="950" u="none" cap="none" strike="noStrike">
                <a:solidFill>
                  <a:srgbClr val="D4D4D4"/>
                </a:solidFill>
                <a:highlight>
                  <a:srgbClr val="1E1E1E"/>
                </a:highlight>
                <a:latin typeface="Courier New"/>
                <a:ea typeface="Courier New"/>
                <a:cs typeface="Courier New"/>
                <a:sym typeface="Courier New"/>
              </a:rPr>
              <a:t>sns.set_style</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rc=</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CE9178"/>
                </a:solidFill>
                <a:highlight>
                  <a:srgbClr val="1E1E1E"/>
                </a:highlight>
                <a:latin typeface="Courier New"/>
                <a:ea typeface="Courier New"/>
                <a:cs typeface="Courier New"/>
                <a:sym typeface="Courier New"/>
              </a:rPr>
              <a:t>"axes.titlelocation"</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 </a:t>
            </a:r>
            <a:r>
              <a:rPr b="0" i="0" lang="es-419" sz="950" u="none" cap="none" strike="noStrike">
                <a:solidFill>
                  <a:srgbClr val="CE9178"/>
                </a:solidFill>
                <a:highlight>
                  <a:srgbClr val="1E1E1E"/>
                </a:highlight>
                <a:latin typeface="Courier New"/>
                <a:ea typeface="Courier New"/>
                <a:cs typeface="Courier New"/>
                <a:sym typeface="Courier New"/>
              </a:rPr>
              <a:t>"left"</a:t>
            </a:r>
            <a:r>
              <a:rPr b="0" i="0" lang="es-419" sz="950" u="none" cap="none" strike="noStrike">
                <a:solidFill>
                  <a:srgbClr val="DCDCDC"/>
                </a:solidFill>
                <a:highlight>
                  <a:srgbClr val="1E1E1E"/>
                </a:highlight>
                <a:latin typeface="Courier New"/>
                <a:ea typeface="Courier New"/>
                <a:cs typeface="Courier New"/>
                <a:sym typeface="Courier New"/>
              </a:rPr>
              <a:t>})</a:t>
            </a:r>
            <a:endParaRPr b="0" i="0" sz="9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100"/>
              <a:buFont typeface="Arial"/>
              <a:buNone/>
            </a:pPr>
            <a:r>
              <a:rPr b="0" i="0" lang="es-419" sz="950" u="none" cap="none" strike="noStrike">
                <a:solidFill>
                  <a:srgbClr val="D4D4D4"/>
                </a:solidFill>
                <a:highlight>
                  <a:srgbClr val="1E1E1E"/>
                </a:highlight>
                <a:latin typeface="Courier New"/>
                <a:ea typeface="Courier New"/>
                <a:cs typeface="Courier New"/>
                <a:sym typeface="Courier New"/>
              </a:rPr>
              <a:t>sns.set_style</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rc=</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CE9178"/>
                </a:solidFill>
                <a:highlight>
                  <a:srgbClr val="1E1E1E"/>
                </a:highlight>
                <a:latin typeface="Courier New"/>
                <a:ea typeface="Courier New"/>
                <a:cs typeface="Courier New"/>
                <a:sym typeface="Courier New"/>
              </a:rPr>
              <a:t>"axes.titlecolor"</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 </a:t>
            </a:r>
            <a:r>
              <a:rPr b="0" i="0" lang="es-419" sz="950" u="none" cap="none" strike="noStrike">
                <a:solidFill>
                  <a:srgbClr val="CE9178"/>
                </a:solidFill>
                <a:highlight>
                  <a:srgbClr val="1E1E1E"/>
                </a:highlight>
                <a:latin typeface="Courier New"/>
                <a:ea typeface="Courier New"/>
                <a:cs typeface="Courier New"/>
                <a:sym typeface="Courier New"/>
              </a:rPr>
              <a:t>"blue"</a:t>
            </a:r>
            <a:r>
              <a:rPr b="0" i="0" lang="es-419" sz="950" u="none" cap="none" strike="noStrike">
                <a:solidFill>
                  <a:srgbClr val="DCDCDC"/>
                </a:solidFill>
                <a:highlight>
                  <a:srgbClr val="1E1E1E"/>
                </a:highlight>
                <a:latin typeface="Courier New"/>
                <a:ea typeface="Courier New"/>
                <a:cs typeface="Courier New"/>
                <a:sym typeface="Courier New"/>
              </a:rPr>
              <a:t>})</a:t>
            </a:r>
            <a:endParaRPr b="0" i="0" sz="9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100"/>
              <a:buFont typeface="Arial"/>
              <a:buNone/>
            </a:pPr>
            <a:r>
              <a:rPr b="0" i="0" lang="es-419" sz="950" u="none" cap="none" strike="noStrike">
                <a:solidFill>
                  <a:srgbClr val="D4D4D4"/>
                </a:solidFill>
                <a:highlight>
                  <a:srgbClr val="1E1E1E"/>
                </a:highlight>
                <a:latin typeface="Courier New"/>
                <a:ea typeface="Courier New"/>
                <a:cs typeface="Courier New"/>
                <a:sym typeface="Courier New"/>
              </a:rPr>
              <a:t>sns.set_style</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rc=</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CE9178"/>
                </a:solidFill>
                <a:highlight>
                  <a:srgbClr val="1E1E1E"/>
                </a:highlight>
                <a:latin typeface="Courier New"/>
                <a:ea typeface="Courier New"/>
                <a:cs typeface="Courier New"/>
                <a:sym typeface="Courier New"/>
              </a:rPr>
              <a:t>"axes.labelcolor"</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 </a:t>
            </a:r>
            <a:r>
              <a:rPr b="0" i="0" lang="es-419" sz="950" u="none" cap="none" strike="noStrike">
                <a:solidFill>
                  <a:srgbClr val="CE9178"/>
                </a:solidFill>
                <a:highlight>
                  <a:srgbClr val="1E1E1E"/>
                </a:highlight>
                <a:latin typeface="Courier New"/>
                <a:ea typeface="Courier New"/>
                <a:cs typeface="Courier New"/>
                <a:sym typeface="Courier New"/>
              </a:rPr>
              <a:t>"red"</a:t>
            </a:r>
            <a:r>
              <a:rPr b="0" i="0" lang="es-419" sz="950" u="none" cap="none" strike="noStrike">
                <a:solidFill>
                  <a:srgbClr val="DCDCDC"/>
                </a:solidFill>
                <a:highlight>
                  <a:srgbClr val="1E1E1E"/>
                </a:highlight>
                <a:latin typeface="Courier New"/>
                <a:ea typeface="Courier New"/>
                <a:cs typeface="Courier New"/>
                <a:sym typeface="Courier New"/>
              </a:rPr>
              <a:t>})</a:t>
            </a:r>
            <a:endParaRPr b="0" i="0" sz="9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100"/>
              <a:buFont typeface="Arial"/>
              <a:buNone/>
            </a:pPr>
            <a:r>
              <a:rPr b="0" i="0" lang="es-419" sz="950" u="none" cap="none" strike="noStrike">
                <a:solidFill>
                  <a:srgbClr val="D4D4D4"/>
                </a:solidFill>
                <a:highlight>
                  <a:srgbClr val="1E1E1E"/>
                </a:highlight>
                <a:latin typeface="Courier New"/>
                <a:ea typeface="Courier New"/>
                <a:cs typeface="Courier New"/>
                <a:sym typeface="Courier New"/>
              </a:rPr>
              <a:t>sns.set_style</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rc=</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CE9178"/>
                </a:solidFill>
                <a:highlight>
                  <a:srgbClr val="1E1E1E"/>
                </a:highlight>
                <a:latin typeface="Courier New"/>
                <a:ea typeface="Courier New"/>
                <a:cs typeface="Courier New"/>
                <a:sym typeface="Courier New"/>
              </a:rPr>
              <a:t>"axes.labelsize"</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 </a:t>
            </a:r>
            <a:r>
              <a:rPr b="0" i="0" lang="es-419" sz="950" u="none" cap="none" strike="noStrike">
                <a:solidFill>
                  <a:srgbClr val="CE9178"/>
                </a:solidFill>
                <a:highlight>
                  <a:srgbClr val="1E1E1E"/>
                </a:highlight>
                <a:latin typeface="Courier New"/>
                <a:ea typeface="Courier New"/>
                <a:cs typeface="Courier New"/>
                <a:sym typeface="Courier New"/>
              </a:rPr>
              <a:t>"12"</a:t>
            </a:r>
            <a:r>
              <a:rPr b="0" i="0" lang="es-419" sz="950" u="none" cap="none" strike="noStrike">
                <a:solidFill>
                  <a:srgbClr val="DCDCDC"/>
                </a:solidFill>
                <a:highlight>
                  <a:srgbClr val="1E1E1E"/>
                </a:highlight>
                <a:latin typeface="Courier New"/>
                <a:ea typeface="Courier New"/>
                <a:cs typeface="Courier New"/>
                <a:sym typeface="Courier New"/>
              </a:rPr>
              <a:t>})</a:t>
            </a:r>
            <a:endParaRPr b="0" i="0" sz="9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100"/>
              <a:buFont typeface="Arial"/>
              <a:buNone/>
            </a:pPr>
            <a:r>
              <a:rPr b="0" i="0" lang="es-419" sz="950" u="none" cap="none" strike="noStrike">
                <a:solidFill>
                  <a:srgbClr val="D4D4D4"/>
                </a:solidFill>
                <a:highlight>
                  <a:srgbClr val="1E1E1E"/>
                </a:highlight>
                <a:latin typeface="Courier New"/>
                <a:ea typeface="Courier New"/>
                <a:cs typeface="Courier New"/>
                <a:sym typeface="Courier New"/>
              </a:rPr>
              <a:t>sns.set_style</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rc=</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CE9178"/>
                </a:solidFill>
                <a:highlight>
                  <a:srgbClr val="1E1E1E"/>
                </a:highlight>
                <a:latin typeface="Courier New"/>
                <a:ea typeface="Courier New"/>
                <a:cs typeface="Courier New"/>
                <a:sym typeface="Courier New"/>
              </a:rPr>
              <a:t>"axes.labelweight"</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 </a:t>
            </a:r>
            <a:r>
              <a:rPr b="0" i="0" lang="es-419" sz="950" u="none" cap="none" strike="noStrike">
                <a:solidFill>
                  <a:srgbClr val="CE9178"/>
                </a:solidFill>
                <a:highlight>
                  <a:srgbClr val="1E1E1E"/>
                </a:highlight>
                <a:latin typeface="Courier New"/>
                <a:ea typeface="Courier New"/>
                <a:cs typeface="Courier New"/>
                <a:sym typeface="Courier New"/>
              </a:rPr>
              <a:t>"normal"</a:t>
            </a:r>
            <a:r>
              <a:rPr b="0" i="0" lang="es-419" sz="950" u="none" cap="none" strike="noStrike">
                <a:solidFill>
                  <a:srgbClr val="DCDCDC"/>
                </a:solidFill>
                <a:highlight>
                  <a:srgbClr val="1E1E1E"/>
                </a:highlight>
                <a:latin typeface="Courier New"/>
                <a:ea typeface="Courier New"/>
                <a:cs typeface="Courier New"/>
                <a:sym typeface="Courier New"/>
              </a:rPr>
              <a:t>})</a:t>
            </a:r>
            <a:endParaRPr b="0" i="0" sz="9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100"/>
              <a:buFont typeface="Arial"/>
              <a:buNone/>
            </a:pPr>
            <a:r>
              <a:rPr b="0" i="0" lang="es-419" sz="950" u="none" cap="none" strike="noStrike">
                <a:solidFill>
                  <a:srgbClr val="D4D4D4"/>
                </a:solidFill>
                <a:highlight>
                  <a:srgbClr val="1E1E1E"/>
                </a:highlight>
                <a:latin typeface="Courier New"/>
                <a:ea typeface="Courier New"/>
                <a:cs typeface="Courier New"/>
                <a:sym typeface="Courier New"/>
              </a:rPr>
              <a:t>sns.set_style</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rc=</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CE9178"/>
                </a:solidFill>
                <a:highlight>
                  <a:srgbClr val="1E1E1E"/>
                </a:highlight>
                <a:latin typeface="Courier New"/>
                <a:ea typeface="Courier New"/>
                <a:cs typeface="Courier New"/>
                <a:sym typeface="Courier New"/>
              </a:rPr>
              <a:t>"axes.linewidth"</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 </a:t>
            </a:r>
            <a:r>
              <a:rPr b="0" i="0" lang="es-419" sz="950" u="none" cap="none" strike="noStrike">
                <a:solidFill>
                  <a:srgbClr val="CE9178"/>
                </a:solidFill>
                <a:highlight>
                  <a:srgbClr val="1E1E1E"/>
                </a:highlight>
                <a:latin typeface="Courier New"/>
                <a:ea typeface="Courier New"/>
                <a:cs typeface="Courier New"/>
                <a:sym typeface="Courier New"/>
              </a:rPr>
              <a:t>"0.5"</a:t>
            </a:r>
            <a:r>
              <a:rPr b="0" i="0" lang="es-419" sz="950" u="none" cap="none" strike="noStrike">
                <a:solidFill>
                  <a:srgbClr val="DCDCDC"/>
                </a:solidFill>
                <a:highlight>
                  <a:srgbClr val="1E1E1E"/>
                </a:highlight>
                <a:latin typeface="Courier New"/>
                <a:ea typeface="Courier New"/>
                <a:cs typeface="Courier New"/>
                <a:sym typeface="Courier New"/>
              </a:rPr>
              <a:t>})</a:t>
            </a:r>
            <a:endParaRPr b="0" i="0" sz="9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100"/>
              <a:buFont typeface="Arial"/>
              <a:buNone/>
            </a:pPr>
            <a:r>
              <a:rPr b="0" i="0" lang="es-419" sz="950" u="none" cap="none" strike="noStrike">
                <a:solidFill>
                  <a:srgbClr val="D4D4D4"/>
                </a:solidFill>
                <a:highlight>
                  <a:srgbClr val="1E1E1E"/>
                </a:highlight>
                <a:latin typeface="Courier New"/>
                <a:ea typeface="Courier New"/>
                <a:cs typeface="Courier New"/>
                <a:sym typeface="Courier New"/>
              </a:rPr>
              <a:t>sns.set_style</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rc=</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CE9178"/>
                </a:solidFill>
                <a:highlight>
                  <a:srgbClr val="1E1E1E"/>
                </a:highlight>
                <a:latin typeface="Courier New"/>
                <a:ea typeface="Courier New"/>
                <a:cs typeface="Courier New"/>
                <a:sym typeface="Courier New"/>
              </a:rPr>
              <a:t>"grid.color"</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 </a:t>
            </a:r>
            <a:r>
              <a:rPr b="0" i="0" lang="es-419" sz="950" u="none" cap="none" strike="noStrike">
                <a:solidFill>
                  <a:srgbClr val="CE9178"/>
                </a:solidFill>
                <a:highlight>
                  <a:srgbClr val="1E1E1E"/>
                </a:highlight>
                <a:latin typeface="Courier New"/>
                <a:ea typeface="Courier New"/>
                <a:cs typeface="Courier New"/>
                <a:sym typeface="Courier New"/>
              </a:rPr>
              <a:t>"purple"</a:t>
            </a:r>
            <a:r>
              <a:rPr b="0" i="0" lang="es-419" sz="950" u="none" cap="none" strike="noStrike">
                <a:solidFill>
                  <a:srgbClr val="DCDCDC"/>
                </a:solidFill>
                <a:highlight>
                  <a:srgbClr val="1E1E1E"/>
                </a:highlight>
                <a:latin typeface="Courier New"/>
                <a:ea typeface="Courier New"/>
                <a:cs typeface="Courier New"/>
                <a:sym typeface="Courier New"/>
              </a:rPr>
              <a:t>})</a:t>
            </a:r>
            <a:endParaRPr b="0" i="0" sz="9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100"/>
              <a:buFont typeface="Arial"/>
              <a:buNone/>
            </a:pPr>
            <a:r>
              <a:rPr b="0" i="0" lang="es-419" sz="950" u="none" cap="none" strike="noStrike">
                <a:solidFill>
                  <a:srgbClr val="D4D4D4"/>
                </a:solidFill>
                <a:highlight>
                  <a:srgbClr val="1E1E1E"/>
                </a:highlight>
                <a:latin typeface="Courier New"/>
                <a:ea typeface="Courier New"/>
                <a:cs typeface="Courier New"/>
                <a:sym typeface="Courier New"/>
              </a:rPr>
              <a:t>sns.set_style</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rc=</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CE9178"/>
                </a:solidFill>
                <a:highlight>
                  <a:srgbClr val="1E1E1E"/>
                </a:highlight>
                <a:latin typeface="Courier New"/>
                <a:ea typeface="Courier New"/>
                <a:cs typeface="Courier New"/>
                <a:sym typeface="Courier New"/>
              </a:rPr>
              <a:t>"grid.linestyle"</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 </a:t>
            </a:r>
            <a:r>
              <a:rPr b="0" i="0" lang="es-419" sz="950" u="none" cap="none" strike="noStrike">
                <a:solidFill>
                  <a:srgbClr val="CE9178"/>
                </a:solidFill>
                <a:highlight>
                  <a:srgbClr val="1E1E1E"/>
                </a:highlight>
                <a:latin typeface="Courier New"/>
                <a:ea typeface="Courier New"/>
                <a:cs typeface="Courier New"/>
                <a:sym typeface="Courier New"/>
              </a:rPr>
              <a:t>"--"</a:t>
            </a:r>
            <a:r>
              <a:rPr b="0" i="0" lang="es-419" sz="950" u="none" cap="none" strike="noStrike">
                <a:solidFill>
                  <a:srgbClr val="DCDCDC"/>
                </a:solidFill>
                <a:highlight>
                  <a:srgbClr val="1E1E1E"/>
                </a:highlight>
                <a:latin typeface="Courier New"/>
                <a:ea typeface="Courier New"/>
                <a:cs typeface="Courier New"/>
                <a:sym typeface="Courier New"/>
              </a:rPr>
              <a:t>})</a:t>
            </a:r>
            <a:endParaRPr b="0" i="0" sz="9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100"/>
              <a:buFont typeface="Arial"/>
              <a:buNone/>
            </a:pPr>
            <a:r>
              <a:rPr b="0" i="0" lang="es-419" sz="950" u="none" cap="none" strike="noStrike">
                <a:solidFill>
                  <a:srgbClr val="D4D4D4"/>
                </a:solidFill>
                <a:highlight>
                  <a:srgbClr val="1E1E1E"/>
                </a:highlight>
                <a:latin typeface="Courier New"/>
                <a:ea typeface="Courier New"/>
                <a:cs typeface="Courier New"/>
                <a:sym typeface="Courier New"/>
              </a:rPr>
              <a:t>sns.set_style</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rc=</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CE9178"/>
                </a:solidFill>
                <a:highlight>
                  <a:srgbClr val="1E1E1E"/>
                </a:highlight>
                <a:latin typeface="Courier New"/>
                <a:ea typeface="Courier New"/>
                <a:cs typeface="Courier New"/>
                <a:sym typeface="Courier New"/>
              </a:rPr>
              <a:t>"grid.linewidth"</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 </a:t>
            </a:r>
            <a:r>
              <a:rPr b="0" i="0" lang="es-419" sz="950" u="none" cap="none" strike="noStrike">
                <a:solidFill>
                  <a:srgbClr val="CE9178"/>
                </a:solidFill>
                <a:highlight>
                  <a:srgbClr val="1E1E1E"/>
                </a:highlight>
                <a:latin typeface="Courier New"/>
                <a:ea typeface="Courier New"/>
                <a:cs typeface="Courier New"/>
                <a:sym typeface="Courier New"/>
              </a:rPr>
              <a:t>"0.5"</a:t>
            </a:r>
            <a:r>
              <a:rPr b="0" i="0" lang="es-419" sz="950" u="none" cap="none" strike="noStrike">
                <a:solidFill>
                  <a:srgbClr val="DCDCDC"/>
                </a:solidFill>
                <a:highlight>
                  <a:srgbClr val="1E1E1E"/>
                </a:highlight>
                <a:latin typeface="Courier New"/>
                <a:ea typeface="Courier New"/>
                <a:cs typeface="Courier New"/>
                <a:sym typeface="Courier New"/>
              </a:rPr>
              <a:t>})</a:t>
            </a:r>
            <a:endParaRPr b="0" i="0" sz="9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100"/>
              <a:buFont typeface="Arial"/>
              <a:buNone/>
            </a:pPr>
            <a:r>
              <a:rPr b="0" i="0" lang="es-419" sz="950" u="none" cap="none" strike="noStrike">
                <a:solidFill>
                  <a:srgbClr val="D4D4D4"/>
                </a:solidFill>
                <a:highlight>
                  <a:srgbClr val="1E1E1E"/>
                </a:highlight>
                <a:latin typeface="Courier New"/>
                <a:ea typeface="Courier New"/>
                <a:cs typeface="Courier New"/>
                <a:sym typeface="Courier New"/>
              </a:rPr>
              <a:t>sns.set_style</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rc=</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CE9178"/>
                </a:solidFill>
                <a:highlight>
                  <a:srgbClr val="1E1E1E"/>
                </a:highlight>
                <a:latin typeface="Courier New"/>
                <a:ea typeface="Courier New"/>
                <a:cs typeface="Courier New"/>
                <a:sym typeface="Courier New"/>
              </a:rPr>
              <a:t>"font.fantasy"</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 </a:t>
            </a:r>
            <a:r>
              <a:rPr b="0" i="0" lang="es-419" sz="950" u="none" cap="none" strike="noStrike">
                <a:solidFill>
                  <a:srgbClr val="CE9178"/>
                </a:solidFill>
                <a:highlight>
                  <a:srgbClr val="1E1E1E"/>
                </a:highlight>
                <a:latin typeface="Courier New"/>
                <a:ea typeface="Courier New"/>
                <a:cs typeface="Courier New"/>
                <a:sym typeface="Courier New"/>
              </a:rPr>
              <a:t>"Comic Sans MS"</a:t>
            </a:r>
            <a:r>
              <a:rPr b="0" i="0" lang="es-419" sz="950" u="none" cap="none" strike="noStrike">
                <a:solidFill>
                  <a:srgbClr val="DCDCDC"/>
                </a:solidFill>
                <a:highlight>
                  <a:srgbClr val="1E1E1E"/>
                </a:highlight>
                <a:latin typeface="Courier New"/>
                <a:ea typeface="Courier New"/>
                <a:cs typeface="Courier New"/>
                <a:sym typeface="Courier New"/>
              </a:rPr>
              <a:t>})</a:t>
            </a:r>
            <a:endParaRPr b="0" i="0" sz="9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100"/>
              <a:buFont typeface="Arial"/>
              <a:buNone/>
            </a:pPr>
            <a:r>
              <a:rPr b="0" i="0" lang="es-419" sz="950" u="none" cap="none" strike="noStrike">
                <a:solidFill>
                  <a:srgbClr val="D4D4D4"/>
                </a:solidFill>
                <a:highlight>
                  <a:srgbClr val="1E1E1E"/>
                </a:highlight>
                <a:latin typeface="Courier New"/>
                <a:ea typeface="Courier New"/>
                <a:cs typeface="Courier New"/>
                <a:sym typeface="Courier New"/>
              </a:rPr>
              <a:t>sns.set_style</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rc=</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CE9178"/>
                </a:solidFill>
                <a:highlight>
                  <a:srgbClr val="1E1E1E"/>
                </a:highlight>
                <a:latin typeface="Courier New"/>
                <a:ea typeface="Courier New"/>
                <a:cs typeface="Courier New"/>
                <a:sym typeface="Courier New"/>
              </a:rPr>
              <a:t>"font.serif"</a:t>
            </a:r>
            <a:r>
              <a:rPr b="0" i="0" lang="es-419" sz="950" u="none" cap="none" strike="noStrike">
                <a:solidFill>
                  <a:srgbClr val="DCDCDC"/>
                </a:solidFill>
                <a:highlight>
                  <a:srgbClr val="1E1E1E"/>
                </a:highlight>
                <a:latin typeface="Courier New"/>
                <a:ea typeface="Courier New"/>
                <a:cs typeface="Courier New"/>
                <a:sym typeface="Courier New"/>
              </a:rPr>
              <a:t>:</a:t>
            </a:r>
            <a:r>
              <a:rPr b="0" i="0" lang="es-419" sz="950" u="none" cap="none" strike="noStrike">
                <a:solidFill>
                  <a:srgbClr val="D4D4D4"/>
                </a:solidFill>
                <a:highlight>
                  <a:srgbClr val="1E1E1E"/>
                </a:highlight>
                <a:latin typeface="Courier New"/>
                <a:ea typeface="Courier New"/>
                <a:cs typeface="Courier New"/>
                <a:sym typeface="Courier New"/>
              </a:rPr>
              <a:t> </a:t>
            </a:r>
            <a:r>
              <a:rPr b="0" i="0" lang="es-419" sz="950" u="none" cap="none" strike="noStrike">
                <a:solidFill>
                  <a:srgbClr val="CE9178"/>
                </a:solidFill>
                <a:highlight>
                  <a:srgbClr val="1E1E1E"/>
                </a:highlight>
                <a:latin typeface="Courier New"/>
                <a:ea typeface="Courier New"/>
                <a:cs typeface="Courier New"/>
                <a:sym typeface="Courier New"/>
              </a:rPr>
              <a:t>"Utopia"</a:t>
            </a:r>
            <a:r>
              <a:rPr b="0" i="0" lang="es-419" sz="950" u="none" cap="none" strike="noStrike">
                <a:solidFill>
                  <a:srgbClr val="DCDCDC"/>
                </a:solidFill>
                <a:highlight>
                  <a:srgbClr val="1E1E1E"/>
                </a:highlight>
                <a:latin typeface="Courier New"/>
                <a:ea typeface="Courier New"/>
                <a:cs typeface="Courier New"/>
                <a:sym typeface="Courier New"/>
              </a:rPr>
              <a:t>})</a:t>
            </a:r>
            <a:endParaRPr b="0" i="0" sz="1100" u="none" cap="none" strike="noStrike">
              <a:solidFill>
                <a:srgbClr val="FFFFFF"/>
              </a:solidFill>
              <a:highlight>
                <a:srgbClr val="000000"/>
              </a:highlight>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 name="Shape 134"/>
        <p:cNvGrpSpPr/>
        <p:nvPr/>
      </p:nvGrpSpPr>
      <p:grpSpPr>
        <a:xfrm>
          <a:off x="0" y="0"/>
          <a:ext cx="0" cy="0"/>
          <a:chOff x="0" y="0"/>
          <a:chExt cx="0" cy="0"/>
        </a:xfrm>
      </p:grpSpPr>
      <p:sp>
        <p:nvSpPr>
          <p:cNvPr id="135" name="Google Shape;135;p37"/>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419"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36" name="Google Shape;136;p37"/>
          <p:cNvPicPr preferRelativeResize="0"/>
          <p:nvPr/>
        </p:nvPicPr>
        <p:blipFill rotWithShape="1">
          <a:blip r:embed="rId3">
            <a:alphaModFix/>
          </a:blip>
          <a:srcRect b="0" l="0" r="0" t="0"/>
          <a:stretch/>
        </p:blipFill>
        <p:spPr>
          <a:xfrm>
            <a:off x="2172438" y="1981988"/>
            <a:ext cx="196975" cy="196975"/>
          </a:xfrm>
          <a:prstGeom prst="rect">
            <a:avLst/>
          </a:prstGeom>
          <a:noFill/>
          <a:ln>
            <a:noFill/>
          </a:ln>
        </p:spPr>
      </p:pic>
      <p:sp>
        <p:nvSpPr>
          <p:cNvPr id="137" name="Google Shape;137;p37"/>
          <p:cNvSpPr txBox="1"/>
          <p:nvPr/>
        </p:nvSpPr>
        <p:spPr>
          <a:xfrm>
            <a:off x="2690561" y="1715926"/>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Conocer </a:t>
            </a:r>
            <a:r>
              <a:rPr b="0" i="0" lang="es-419" sz="1350" u="none" cap="none" strike="noStrike">
                <a:solidFill>
                  <a:schemeClr val="lt1"/>
                </a:solidFill>
                <a:latin typeface="DM Sans"/>
                <a:ea typeface="DM Sans"/>
                <a:cs typeface="DM Sans"/>
                <a:sym typeface="DM Sans"/>
              </a:rPr>
              <a:t>las librerías más utilizadas para visualización Python</a:t>
            </a:r>
            <a:endParaRPr b="0" i="0" sz="1350" u="none" cap="none" strike="noStrike">
              <a:solidFill>
                <a:schemeClr val="lt1"/>
              </a:solidFill>
              <a:latin typeface="DM Sans"/>
              <a:ea typeface="DM Sans"/>
              <a:cs typeface="DM Sans"/>
              <a:sym typeface="DM Sans"/>
            </a:endParaRPr>
          </a:p>
        </p:txBody>
      </p:sp>
      <p:pic>
        <p:nvPicPr>
          <p:cNvPr id="138" name="Google Shape;138;p37"/>
          <p:cNvPicPr preferRelativeResize="0"/>
          <p:nvPr/>
        </p:nvPicPr>
        <p:blipFill rotWithShape="1">
          <a:blip r:embed="rId3">
            <a:alphaModFix/>
          </a:blip>
          <a:srcRect b="0" l="0" r="0" t="0"/>
          <a:stretch/>
        </p:blipFill>
        <p:spPr>
          <a:xfrm>
            <a:off x="2172138" y="2714301"/>
            <a:ext cx="196975" cy="196975"/>
          </a:xfrm>
          <a:prstGeom prst="rect">
            <a:avLst/>
          </a:prstGeom>
          <a:noFill/>
          <a:ln>
            <a:noFill/>
          </a:ln>
        </p:spPr>
      </p:pic>
      <p:sp>
        <p:nvSpPr>
          <p:cNvPr id="139" name="Google Shape;139;p37"/>
          <p:cNvSpPr txBox="1"/>
          <p:nvPr/>
        </p:nvSpPr>
        <p:spPr>
          <a:xfrm>
            <a:off x="2690561" y="2616576"/>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Aprender </a:t>
            </a:r>
            <a:r>
              <a:rPr b="0" i="0" lang="es-419" sz="1350" u="none" cap="none" strike="noStrike">
                <a:solidFill>
                  <a:schemeClr val="lt1"/>
                </a:solidFill>
                <a:latin typeface="DM Sans"/>
                <a:ea typeface="DM Sans"/>
                <a:cs typeface="DM Sans"/>
                <a:sym typeface="DM Sans"/>
              </a:rPr>
              <a:t>a graficar datos en Python</a:t>
            </a:r>
            <a:endParaRPr b="0" i="0" sz="1350" u="none" cap="none" strike="noStrike">
              <a:solidFill>
                <a:schemeClr val="lt1"/>
              </a:solidFill>
              <a:latin typeface="DM Sans"/>
              <a:ea typeface="DM Sans"/>
              <a:cs typeface="DM Sans"/>
              <a:sym typeface="DM Sans"/>
            </a:endParaRPr>
          </a:p>
        </p:txBody>
      </p:sp>
      <p:pic>
        <p:nvPicPr>
          <p:cNvPr id="140" name="Google Shape;140;p37"/>
          <p:cNvPicPr preferRelativeResize="0"/>
          <p:nvPr/>
        </p:nvPicPr>
        <p:blipFill rotWithShape="1">
          <a:blip r:embed="rId3">
            <a:alphaModFix/>
          </a:blip>
          <a:srcRect b="0" l="0" r="0" t="0"/>
          <a:stretch/>
        </p:blipFill>
        <p:spPr>
          <a:xfrm>
            <a:off x="2172138" y="3446613"/>
            <a:ext cx="196975" cy="196975"/>
          </a:xfrm>
          <a:prstGeom prst="rect">
            <a:avLst/>
          </a:prstGeom>
          <a:noFill/>
          <a:ln>
            <a:noFill/>
          </a:ln>
        </p:spPr>
      </p:pic>
      <p:sp>
        <p:nvSpPr>
          <p:cNvPr id="141" name="Google Shape;141;p37"/>
          <p:cNvSpPr txBox="1"/>
          <p:nvPr/>
        </p:nvSpPr>
        <p:spPr>
          <a:xfrm>
            <a:off x="2690561" y="3244951"/>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Entender </a:t>
            </a:r>
            <a:r>
              <a:rPr b="0" i="0" lang="es-419" sz="1350" u="none" cap="none" strike="noStrike">
                <a:solidFill>
                  <a:schemeClr val="lt1"/>
                </a:solidFill>
                <a:latin typeface="DM Sans"/>
                <a:ea typeface="DM Sans"/>
                <a:cs typeface="DM Sans"/>
                <a:sym typeface="DM Sans"/>
              </a:rPr>
              <a:t>el uso básico de las librerías más utilizadas: Matplotlib y Seaborn</a:t>
            </a:r>
            <a:endParaRPr b="0" i="0" sz="1350" u="none" cap="none" strike="noStrike">
              <a:solidFill>
                <a:schemeClr val="lt1"/>
              </a:solidFill>
              <a:latin typeface="DM Sans"/>
              <a:ea typeface="DM Sans"/>
              <a:cs typeface="DM Sans"/>
              <a:sym typeface="DM Sans"/>
            </a:endParaRPr>
          </a:p>
        </p:txBody>
      </p:sp>
      <p:cxnSp>
        <p:nvCxnSpPr>
          <p:cNvPr id="142" name="Google Shape;142;p37"/>
          <p:cNvCxnSpPr>
            <a:stCxn id="136" idx="2"/>
            <a:endCxn id="138" idx="0"/>
          </p:cNvCxnSpPr>
          <p:nvPr/>
        </p:nvCxnSpPr>
        <p:spPr>
          <a:xfrm flipH="1" rot="-5400000">
            <a:off x="2003625" y="2446263"/>
            <a:ext cx="535200" cy="600"/>
          </a:xfrm>
          <a:prstGeom prst="bentConnector3">
            <a:avLst>
              <a:gd fmla="val 50013" name="adj1"/>
            </a:avLst>
          </a:prstGeom>
          <a:noFill/>
          <a:ln cap="flat" cmpd="sng" w="9525">
            <a:solidFill>
              <a:srgbClr val="EAFF6A"/>
            </a:solidFill>
            <a:prstDash val="solid"/>
            <a:round/>
            <a:headEnd len="sm" w="sm" type="none"/>
            <a:tailEnd len="sm" w="sm" type="none"/>
          </a:ln>
        </p:spPr>
      </p:cxnSp>
      <p:cxnSp>
        <p:nvCxnSpPr>
          <p:cNvPr id="143" name="Google Shape;143;p37"/>
          <p:cNvCxnSpPr>
            <a:stCxn id="138" idx="2"/>
            <a:endCxn id="140" idx="0"/>
          </p:cNvCxnSpPr>
          <p:nvPr/>
        </p:nvCxnSpPr>
        <p:spPr>
          <a:xfrm flipH="1" rot="-5400000">
            <a:off x="2003325" y="3178576"/>
            <a:ext cx="535200" cy="600"/>
          </a:xfrm>
          <a:prstGeom prst="bentConnector3">
            <a:avLst>
              <a:gd fmla="val 50013"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Ejemplo</a:t>
            </a:r>
            <a:endParaRPr b="1" i="0" sz="4000" u="none" cap="none" strike="noStrike">
              <a:solidFill>
                <a:schemeClr val="dk1"/>
              </a:solidFill>
              <a:latin typeface="DM Sans"/>
              <a:ea typeface="DM Sans"/>
              <a:cs typeface="DM Sans"/>
              <a:sym typeface="DM Sans"/>
            </a:endParaRPr>
          </a:p>
        </p:txBody>
      </p:sp>
      <p:sp>
        <p:nvSpPr>
          <p:cNvPr id="453" name="Google Shape;453;p73"/>
          <p:cNvSpPr txBox="1"/>
          <p:nvPr/>
        </p:nvSpPr>
        <p:spPr>
          <a:xfrm>
            <a:off x="1229550" y="1616500"/>
            <a:ext cx="6684900" cy="7851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penguins = sns.load_dataset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CE9178"/>
                </a:solidFill>
                <a:highlight>
                  <a:srgbClr val="1E1E1E"/>
                </a:highlight>
                <a:latin typeface="Courier New"/>
                <a:ea typeface="Courier New"/>
                <a:cs typeface="Courier New"/>
                <a:sym typeface="Courier New"/>
              </a:rPr>
              <a:t>"penguins"</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0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6AA94F"/>
                </a:solidFill>
                <a:highlight>
                  <a:srgbClr val="1E1E1E"/>
                </a:highlight>
                <a:latin typeface="Courier New"/>
                <a:ea typeface="Courier New"/>
                <a:cs typeface="Courier New"/>
                <a:sym typeface="Courier New"/>
              </a:rPr>
              <a:t># Axis-level</a:t>
            </a:r>
            <a:endParaRPr b="0" i="0" sz="1050" u="none" cap="none" strike="noStrike">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D4D4D4"/>
                </a:solidFill>
                <a:highlight>
                  <a:srgbClr val="1E1E1E"/>
                </a:highlight>
                <a:latin typeface="Courier New"/>
                <a:ea typeface="Courier New"/>
                <a:cs typeface="Courier New"/>
                <a:sym typeface="Courier New"/>
              </a:rPr>
              <a:t>sns.histplot</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data=penguins</a:t>
            </a:r>
            <a:r>
              <a:rPr b="0" i="0" lang="es-419" sz="1050" u="none" cap="none" strike="noStrike">
                <a:solidFill>
                  <a:srgbClr val="DCDCDC"/>
                </a:solidFill>
                <a:highlight>
                  <a:srgbClr val="1E1E1E"/>
                </a:highlight>
                <a:latin typeface="Courier New"/>
                <a:ea typeface="Courier New"/>
                <a:cs typeface="Courier New"/>
                <a:sym typeface="Courier New"/>
              </a:rPr>
              <a:t>,</a:t>
            </a:r>
            <a:r>
              <a:rPr b="0" i="0" lang="es-419" sz="1050" u="none" cap="none" strike="noStrike">
                <a:solidFill>
                  <a:srgbClr val="D4D4D4"/>
                </a:solidFill>
                <a:highlight>
                  <a:srgbClr val="1E1E1E"/>
                </a:highlight>
                <a:latin typeface="Courier New"/>
                <a:ea typeface="Courier New"/>
                <a:cs typeface="Courier New"/>
                <a:sym typeface="Courier New"/>
              </a:rPr>
              <a:t> x=</a:t>
            </a:r>
            <a:r>
              <a:rPr b="0" i="0" lang="es-419" sz="1050" u="none" cap="none" strike="noStrike">
                <a:solidFill>
                  <a:srgbClr val="CE9178"/>
                </a:solidFill>
                <a:highlight>
                  <a:srgbClr val="1E1E1E"/>
                </a:highlight>
                <a:latin typeface="Courier New"/>
                <a:ea typeface="Courier New"/>
                <a:cs typeface="Courier New"/>
                <a:sym typeface="Courier New"/>
              </a:rPr>
              <a:t>"flipper_length_mm"</a:t>
            </a:r>
            <a:r>
              <a:rPr b="0" i="0" lang="es-419" sz="1050" u="none" cap="none" strike="noStrike">
                <a:solidFill>
                  <a:srgbClr val="DCDCDC"/>
                </a:solidFill>
                <a:highlight>
                  <a:srgbClr val="1E1E1E"/>
                </a:highlight>
                <a:latin typeface="Courier New"/>
                <a:ea typeface="Courier New"/>
                <a:cs typeface="Courier New"/>
                <a:sym typeface="Courier New"/>
              </a:rPr>
              <a:t>)</a:t>
            </a:r>
            <a:endParaRPr b="0" i="0" sz="1200" u="none" cap="none" strike="noStrike">
              <a:solidFill>
                <a:srgbClr val="FFFFFF"/>
              </a:solidFill>
              <a:highlight>
                <a:srgbClr val="000000"/>
              </a:highlight>
              <a:latin typeface="Roboto Mono"/>
              <a:ea typeface="Roboto Mono"/>
              <a:cs typeface="Roboto Mono"/>
              <a:sym typeface="Roboto Mono"/>
            </a:endParaRPr>
          </a:p>
        </p:txBody>
      </p:sp>
      <p:pic>
        <p:nvPicPr>
          <p:cNvPr id="454" name="Google Shape;454;p73"/>
          <p:cNvPicPr preferRelativeResize="0"/>
          <p:nvPr/>
        </p:nvPicPr>
        <p:blipFill rotWithShape="1">
          <a:blip r:embed="rId3">
            <a:alphaModFix/>
          </a:blip>
          <a:srcRect b="0" l="0" r="0" t="0"/>
          <a:stretch/>
        </p:blipFill>
        <p:spPr>
          <a:xfrm>
            <a:off x="3135275" y="2488125"/>
            <a:ext cx="2729432" cy="21029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460" name="Google Shape;460;p74"/>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chemeClr val="lt1"/>
                </a:solidFill>
                <a:latin typeface="DM Sans"/>
                <a:ea typeface="DM Sans"/>
                <a:cs typeface="DM Sans"/>
                <a:sym typeface="DM Sans"/>
              </a:rPr>
              <a:t>Es posible restablecer los parámetro por defecto</a:t>
            </a:r>
            <a:endParaRPr b="1" i="0" sz="2500" u="none" cap="none" strike="noStrike">
              <a:solidFill>
                <a:srgbClr val="EAFF6A"/>
              </a:solidFill>
              <a:latin typeface="DM Sans"/>
              <a:ea typeface="DM Sans"/>
              <a:cs typeface="DM Sans"/>
              <a:sym typeface="DM Sans"/>
            </a:endParaRPr>
          </a:p>
        </p:txBody>
      </p:sp>
      <p:sp>
        <p:nvSpPr>
          <p:cNvPr id="461" name="Google Shape;461;p74"/>
          <p:cNvSpPr txBox="1"/>
          <p:nvPr/>
        </p:nvSpPr>
        <p:spPr>
          <a:xfrm>
            <a:off x="637900" y="2848075"/>
            <a:ext cx="5107500" cy="492600"/>
          </a:xfrm>
          <a:prstGeom prst="rect">
            <a:avLst/>
          </a:prstGeom>
          <a:solidFill>
            <a:srgbClr val="000000"/>
          </a:solidFill>
          <a:ln cap="flat" cmpd="sng" w="9525">
            <a:solidFill>
              <a:srgbClr val="E8E7E3"/>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l">
              <a:lnSpc>
                <a:spcPct val="135714"/>
              </a:lnSpc>
              <a:spcBef>
                <a:spcPts val="0"/>
              </a:spcBef>
              <a:spcAft>
                <a:spcPts val="0"/>
              </a:spcAft>
              <a:buClr>
                <a:srgbClr val="000000"/>
              </a:buClr>
              <a:buSzPts val="2000"/>
              <a:buFont typeface="Arial"/>
              <a:buNone/>
            </a:pPr>
            <a:r>
              <a:rPr b="0" i="0" lang="es-419" sz="2000" u="none" cap="none" strike="noStrike">
                <a:solidFill>
                  <a:srgbClr val="D4D4D4"/>
                </a:solidFill>
                <a:highlight>
                  <a:srgbClr val="1E1E1E"/>
                </a:highlight>
                <a:latin typeface="Courier New"/>
                <a:ea typeface="Courier New"/>
                <a:cs typeface="Courier New"/>
                <a:sym typeface="Courier New"/>
              </a:rPr>
              <a:t>sns.reset_orig</a:t>
            </a:r>
            <a:r>
              <a:rPr b="0" i="0" lang="es-419" sz="2000" u="none" cap="none" strike="noStrike">
                <a:solidFill>
                  <a:srgbClr val="DCDCDC"/>
                </a:solidFill>
                <a:highlight>
                  <a:srgbClr val="1E1E1E"/>
                </a:highlight>
                <a:latin typeface="Courier New"/>
                <a:ea typeface="Courier New"/>
                <a:cs typeface="Courier New"/>
                <a:sym typeface="Courier New"/>
              </a:rPr>
              <a:t>()</a:t>
            </a:r>
            <a:endParaRPr b="0" i="0" sz="2000" u="none" cap="none" strike="noStrike">
              <a:solidFill>
                <a:srgbClr val="FFFFFF"/>
              </a:solidFill>
              <a:highlight>
                <a:srgbClr val="000000"/>
              </a:highlight>
              <a:latin typeface="Roboto Mono"/>
              <a:ea typeface="Roboto Mono"/>
              <a:cs typeface="Roboto Mono"/>
              <a:sym typeface="Roboto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5" name="Shape 465"/>
        <p:cNvGrpSpPr/>
        <p:nvPr/>
      </p:nvGrpSpPr>
      <p:grpSpPr>
        <a:xfrm>
          <a:off x="0" y="0"/>
          <a:ext cx="0" cy="0"/>
          <a:chOff x="0" y="0"/>
          <a:chExt cx="0" cy="0"/>
        </a:xfrm>
      </p:grpSpPr>
      <p:sp>
        <p:nvSpPr>
          <p:cNvPr id="466" name="Google Shape;466;p75"/>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419"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67" name="Google Shape;467;p75"/>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1" name="Shape 471"/>
        <p:cNvGrpSpPr/>
        <p:nvPr/>
      </p:nvGrpSpPr>
      <p:grpSpPr>
        <a:xfrm>
          <a:off x="0" y="0"/>
          <a:ext cx="0" cy="0"/>
          <a:chOff x="0" y="0"/>
          <a:chExt cx="0" cy="0"/>
        </a:xfrm>
      </p:grpSpPr>
      <p:sp>
        <p:nvSpPr>
          <p:cNvPr id="472" name="Google Shape;472;p7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473" name="Google Shape;473;p76"/>
          <p:cNvSpPr txBox="1"/>
          <p:nvPr/>
        </p:nvSpPr>
        <p:spPr>
          <a:xfrm>
            <a:off x="473350" y="1626100"/>
            <a:ext cx="71694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1" i="0" lang="es-419" sz="2500" u="none" cap="none" strike="noStrike">
                <a:solidFill>
                  <a:srgbClr val="B7B7B7"/>
                </a:solidFill>
                <a:latin typeface="DM Sans"/>
                <a:ea typeface="DM Sans"/>
                <a:cs typeface="DM Sans"/>
                <a:sym typeface="DM Sans"/>
              </a:rPr>
              <a:t>Surfeando en Seaborn.</a:t>
            </a:r>
            <a:endParaRPr b="1"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rgbClr val="B7B7B7"/>
                </a:solidFill>
                <a:latin typeface="DM Sans"/>
                <a:ea typeface="DM Sans"/>
                <a:cs typeface="DM Sans"/>
                <a:sym typeface="DM Sans"/>
              </a:rPr>
              <a:t>El profesor hará una demostración compartiendo pantalla de un ejemplo aplicado de Seaborn.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rgbClr val="83AEFB"/>
                </a:solidFill>
                <a:latin typeface="DM Sans"/>
                <a:ea typeface="DM Sans"/>
                <a:cs typeface="DM Sans"/>
                <a:sym typeface="DM Sans"/>
              </a:rPr>
              <a:t>Tiempo estimado: 15 minutos</a:t>
            </a:r>
            <a:endParaRPr b="0" i="0" sz="2500" u="none" cap="none" strike="noStrike">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474" name="Google Shape;474;p76"/>
          <p:cNvGrpSpPr/>
          <p:nvPr/>
        </p:nvGrpSpPr>
        <p:grpSpPr>
          <a:xfrm>
            <a:off x="473351" y="619523"/>
            <a:ext cx="738900" cy="738900"/>
            <a:chOff x="473351" y="619523"/>
            <a:chExt cx="738900" cy="738900"/>
          </a:xfrm>
        </p:grpSpPr>
        <p:sp>
          <p:nvSpPr>
            <p:cNvPr id="475" name="Google Shape;475;p7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6" name="Google Shape;476;p7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Ejemplo en vivo</a:t>
            </a:r>
            <a:endParaRPr b="1" i="0" sz="4000" u="none" cap="none" strike="noStrike">
              <a:solidFill>
                <a:schemeClr val="dk1"/>
              </a:solidFill>
              <a:latin typeface="DM Sans"/>
              <a:ea typeface="DM Sans"/>
              <a:cs typeface="DM Sans"/>
              <a:sym typeface="DM Sans"/>
            </a:endParaRPr>
          </a:p>
        </p:txBody>
      </p:sp>
      <p:sp>
        <p:nvSpPr>
          <p:cNvPr id="482" name="Google Shape;482;p77"/>
          <p:cNvSpPr txBox="1"/>
          <p:nvPr/>
        </p:nvSpPr>
        <p:spPr>
          <a:xfrm>
            <a:off x="473350" y="1908175"/>
            <a:ext cx="3834600" cy="135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Los valores son mediciones del pulso de 30 personas tras realizar </a:t>
            </a:r>
            <a:r>
              <a:rPr b="0" i="0" lang="es-419" sz="1350" u="none" cap="none" strike="noStrike">
                <a:solidFill>
                  <a:schemeClr val="dk1"/>
                </a:solidFill>
                <a:highlight>
                  <a:srgbClr val="EAFF6A"/>
                </a:highlight>
                <a:latin typeface="DM Sans"/>
                <a:ea typeface="DM Sans"/>
                <a:cs typeface="DM Sans"/>
                <a:sym typeface="DM Sans"/>
              </a:rPr>
              <a:t>algún tipo de actividad por un determinado tiempo</a:t>
            </a:r>
            <a:r>
              <a:rPr b="0" i="0" lang="es-419" sz="1350" u="none" cap="none" strike="noStrike">
                <a:solidFill>
                  <a:schemeClr val="dk1"/>
                </a:solidFill>
                <a:latin typeface="DM Sans"/>
                <a:ea typeface="DM Sans"/>
                <a:cs typeface="DM Sans"/>
                <a:sym typeface="DM Sans"/>
              </a:rPr>
              <a:t>. Las columnas son:</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100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p:txBody>
      </p:sp>
      <p:sp>
        <p:nvSpPr>
          <p:cNvPr id="483" name="Google Shape;483;p77"/>
          <p:cNvSpPr txBox="1"/>
          <p:nvPr/>
        </p:nvSpPr>
        <p:spPr>
          <a:xfrm>
            <a:off x="4017800" y="1528125"/>
            <a:ext cx="4306500" cy="23601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1350"/>
              <a:buFont typeface="Arial"/>
              <a:buNone/>
            </a:pPr>
            <a:r>
              <a:t/>
            </a:r>
            <a:endParaRPr b="1" i="1" sz="1350" u="none" cap="none" strike="noStrike">
              <a:solidFill>
                <a:schemeClr val="dk1"/>
              </a:solidFill>
              <a:latin typeface="DM Sans"/>
              <a:ea typeface="DM Sans"/>
              <a:cs typeface="DM Sans"/>
              <a:sym typeface="DM Sans"/>
            </a:endParaRPr>
          </a:p>
          <a:p>
            <a:pPr indent="-314325" lvl="0" marL="914400" marR="0" rtl="0" algn="l">
              <a:lnSpc>
                <a:spcPct val="100000"/>
              </a:lnSpc>
              <a:spcBef>
                <a:spcPts val="1000"/>
              </a:spcBef>
              <a:spcAft>
                <a:spcPts val="0"/>
              </a:spcAft>
              <a:buClr>
                <a:srgbClr val="EA90FF"/>
              </a:buClr>
              <a:buSzPts val="1350"/>
              <a:buFont typeface="Helvetica Neue Light"/>
              <a:buChar char="✓"/>
            </a:pPr>
            <a:r>
              <a:rPr b="1" i="0" lang="es-419" sz="1350" u="none" cap="none" strike="noStrike">
                <a:solidFill>
                  <a:schemeClr val="dk1"/>
                </a:solidFill>
                <a:latin typeface="DM Sans"/>
                <a:ea typeface="DM Sans"/>
                <a:cs typeface="DM Sans"/>
                <a:sym typeface="DM Sans"/>
              </a:rPr>
              <a:t>Id</a:t>
            </a:r>
            <a:r>
              <a:rPr b="0" i="0" lang="es-419" sz="1350" u="none" cap="none" strike="noStrike">
                <a:solidFill>
                  <a:schemeClr val="dk1"/>
                </a:solidFill>
                <a:latin typeface="DM Sans"/>
                <a:ea typeface="DM Sans"/>
                <a:cs typeface="DM Sans"/>
                <a:sym typeface="DM Sans"/>
              </a:rPr>
              <a:t>: número identificador de la persona</a:t>
            </a:r>
            <a:endParaRPr b="0" i="0" sz="1350" u="none" cap="none" strike="noStrike">
              <a:solidFill>
                <a:schemeClr val="dk1"/>
              </a:solidFill>
              <a:latin typeface="DM Sans"/>
              <a:ea typeface="DM Sans"/>
              <a:cs typeface="DM Sans"/>
              <a:sym typeface="DM Sans"/>
            </a:endParaRPr>
          </a:p>
          <a:p>
            <a:pPr indent="-314325" lvl="0" marL="914400" marR="0" rtl="0" algn="l">
              <a:lnSpc>
                <a:spcPct val="100000"/>
              </a:lnSpc>
              <a:spcBef>
                <a:spcPts val="1000"/>
              </a:spcBef>
              <a:spcAft>
                <a:spcPts val="0"/>
              </a:spcAft>
              <a:buClr>
                <a:srgbClr val="EA90FF"/>
              </a:buClr>
              <a:buSzPts val="1350"/>
              <a:buFont typeface="Helvetica Neue Light"/>
              <a:buChar char="✓"/>
            </a:pPr>
            <a:r>
              <a:rPr b="1" i="0" lang="es-419" sz="1350" u="none" cap="none" strike="noStrike">
                <a:solidFill>
                  <a:schemeClr val="dk1"/>
                </a:solidFill>
                <a:latin typeface="DM Sans"/>
                <a:ea typeface="DM Sans"/>
                <a:cs typeface="DM Sans"/>
                <a:sym typeface="DM Sans"/>
              </a:rPr>
              <a:t>Diet</a:t>
            </a:r>
            <a:r>
              <a:rPr b="0" i="0" lang="es-419" sz="1350" u="none" cap="none" strike="noStrike">
                <a:solidFill>
                  <a:schemeClr val="dk1"/>
                </a:solidFill>
                <a:latin typeface="DM Sans"/>
                <a:ea typeface="DM Sans"/>
                <a:cs typeface="DM Sans"/>
                <a:sym typeface="DM Sans"/>
              </a:rPr>
              <a:t>: dieta de la persona = baja en grasas o sin grasas</a:t>
            </a:r>
            <a:endParaRPr b="0" i="0" sz="1350" u="none" cap="none" strike="noStrike">
              <a:solidFill>
                <a:schemeClr val="dk1"/>
              </a:solidFill>
              <a:latin typeface="DM Sans"/>
              <a:ea typeface="DM Sans"/>
              <a:cs typeface="DM Sans"/>
              <a:sym typeface="DM Sans"/>
            </a:endParaRPr>
          </a:p>
          <a:p>
            <a:pPr indent="-314325" lvl="0" marL="914400" marR="0" rtl="0" algn="l">
              <a:lnSpc>
                <a:spcPct val="100000"/>
              </a:lnSpc>
              <a:spcBef>
                <a:spcPts val="1000"/>
              </a:spcBef>
              <a:spcAft>
                <a:spcPts val="0"/>
              </a:spcAft>
              <a:buClr>
                <a:srgbClr val="EA90FF"/>
              </a:buClr>
              <a:buSzPts val="1350"/>
              <a:buFont typeface="Helvetica Neue Light"/>
              <a:buChar char="✓"/>
            </a:pPr>
            <a:r>
              <a:rPr b="1" i="0" lang="es-419" sz="1350" u="none" cap="none" strike="noStrike">
                <a:solidFill>
                  <a:schemeClr val="dk1"/>
                </a:solidFill>
                <a:latin typeface="DM Sans"/>
                <a:ea typeface="DM Sans"/>
                <a:cs typeface="DM Sans"/>
                <a:sym typeface="DM Sans"/>
              </a:rPr>
              <a:t>Time</a:t>
            </a:r>
            <a:r>
              <a:rPr b="0" i="0" lang="es-419" sz="1350" u="none" cap="none" strike="noStrike">
                <a:solidFill>
                  <a:schemeClr val="dk1"/>
                </a:solidFill>
                <a:latin typeface="DM Sans"/>
                <a:ea typeface="DM Sans"/>
                <a:cs typeface="DM Sans"/>
                <a:sym typeface="DM Sans"/>
              </a:rPr>
              <a:t>: duración del ejercicio = 1 min, 15 min o 30 min</a:t>
            </a:r>
            <a:endParaRPr b="0" i="0" sz="1350" u="none" cap="none" strike="noStrike">
              <a:solidFill>
                <a:schemeClr val="dk1"/>
              </a:solidFill>
              <a:latin typeface="DM Sans"/>
              <a:ea typeface="DM Sans"/>
              <a:cs typeface="DM Sans"/>
              <a:sym typeface="DM Sans"/>
            </a:endParaRPr>
          </a:p>
          <a:p>
            <a:pPr indent="-314325" lvl="0" marL="914400" marR="0" rtl="0" algn="l">
              <a:lnSpc>
                <a:spcPct val="100000"/>
              </a:lnSpc>
              <a:spcBef>
                <a:spcPts val="1000"/>
              </a:spcBef>
              <a:spcAft>
                <a:spcPts val="1000"/>
              </a:spcAft>
              <a:buClr>
                <a:srgbClr val="EA90FF"/>
              </a:buClr>
              <a:buSzPts val="1350"/>
              <a:buFont typeface="Helvetica Neue Light"/>
              <a:buChar char="✓"/>
            </a:pPr>
            <a:r>
              <a:rPr b="1" i="0" lang="es-419" sz="1350" u="none" cap="none" strike="noStrike">
                <a:solidFill>
                  <a:schemeClr val="dk1"/>
                </a:solidFill>
                <a:latin typeface="DM Sans"/>
                <a:ea typeface="DM Sans"/>
                <a:cs typeface="DM Sans"/>
                <a:sym typeface="DM Sans"/>
              </a:rPr>
              <a:t>Kind</a:t>
            </a:r>
            <a:r>
              <a:rPr b="0" i="0" lang="es-419" sz="1350" u="none" cap="none" strike="noStrike">
                <a:solidFill>
                  <a:schemeClr val="dk1"/>
                </a:solidFill>
                <a:latin typeface="DM Sans"/>
                <a:ea typeface="DM Sans"/>
                <a:cs typeface="DM Sans"/>
                <a:sym typeface="DM Sans"/>
              </a:rPr>
              <a:t>: tipo de ejercicio	= reposo, caminar o correr</a:t>
            </a:r>
            <a:endParaRPr b="1" i="0" sz="1350" u="none" cap="none" strike="noStrike">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Ejemplo en vivo</a:t>
            </a:r>
            <a:endParaRPr b="1" i="0" sz="4000" u="none" cap="none" strike="noStrike">
              <a:solidFill>
                <a:schemeClr val="dk1"/>
              </a:solidFill>
              <a:latin typeface="DM Sans"/>
              <a:ea typeface="DM Sans"/>
              <a:cs typeface="DM Sans"/>
              <a:sym typeface="DM Sans"/>
            </a:endParaRPr>
          </a:p>
        </p:txBody>
      </p:sp>
      <p:sp>
        <p:nvSpPr>
          <p:cNvPr id="489" name="Google Shape;489;p78"/>
          <p:cNvSpPr txBox="1"/>
          <p:nvPr/>
        </p:nvSpPr>
        <p:spPr>
          <a:xfrm>
            <a:off x="473350" y="1908175"/>
            <a:ext cx="3834600" cy="223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FF6A"/>
                </a:highlight>
                <a:latin typeface="DM Sans"/>
                <a:ea typeface="DM Sans"/>
                <a:cs typeface="DM Sans"/>
                <a:sym typeface="DM Sans"/>
              </a:rPr>
              <a:t>Observemos la distribución de las mediciones luego de 30 minutos de realizar el ejercicio.</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Primero, </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Extraigamos sólo aquellas observaciones que se corresponden con un ejercicio de 30 minutos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100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p:txBody>
      </p:sp>
      <p:sp>
        <p:nvSpPr>
          <p:cNvPr id="490" name="Google Shape;490;p78"/>
          <p:cNvSpPr txBox="1"/>
          <p:nvPr/>
        </p:nvSpPr>
        <p:spPr>
          <a:xfrm>
            <a:off x="534425" y="3868050"/>
            <a:ext cx="4657500" cy="7941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FFFFFF"/>
                </a:solidFill>
                <a:highlight>
                  <a:srgbClr val="000000"/>
                </a:highlight>
                <a:latin typeface="Roboto Mono"/>
                <a:ea typeface="Roboto Mono"/>
                <a:cs typeface="Roboto Mono"/>
                <a:sym typeface="Roboto Mono"/>
              </a:rPr>
              <a:t>df_30_min = df_ejercicio[df_ejercicio[</a:t>
            </a:r>
            <a:r>
              <a:rPr b="0" i="0" lang="es-419" sz="1200" u="none" cap="none" strike="noStrike">
                <a:solidFill>
                  <a:srgbClr val="A2FCA2"/>
                </a:solidFill>
                <a:highlight>
                  <a:srgbClr val="000000"/>
                </a:highlight>
                <a:latin typeface="Roboto Mono"/>
                <a:ea typeface="Roboto Mono"/>
                <a:cs typeface="Roboto Mono"/>
                <a:sym typeface="Roboto Mono"/>
              </a:rPr>
              <a:t>'time'</a:t>
            </a:r>
            <a:r>
              <a:rPr b="0" i="0" lang="es-419" sz="1200" u="none" cap="none" strike="noStrike">
                <a:solidFill>
                  <a:srgbClr val="FFFFFF"/>
                </a:solidFill>
                <a:highlight>
                  <a:srgbClr val="000000"/>
                </a:highlight>
                <a:latin typeface="Roboto Mono"/>
                <a:ea typeface="Roboto Mono"/>
                <a:cs typeface="Roboto Mono"/>
                <a:sym typeface="Roboto Mono"/>
              </a:rPr>
              <a:t>] == </a:t>
            </a:r>
            <a:r>
              <a:rPr b="0" i="0" lang="es-419" sz="1200" u="none" cap="none" strike="noStrike">
                <a:solidFill>
                  <a:srgbClr val="A2FCA2"/>
                </a:solidFill>
                <a:highlight>
                  <a:srgbClr val="000000"/>
                </a:highlight>
                <a:latin typeface="Roboto Mono"/>
                <a:ea typeface="Roboto Mono"/>
                <a:cs typeface="Roboto Mono"/>
                <a:sym typeface="Roboto Mono"/>
              </a:rPr>
              <a:t>'30 min'</a:t>
            </a:r>
            <a:r>
              <a:rPr b="0" i="0" lang="es-419" sz="1200" u="none" cap="none" strike="noStrike">
                <a:solidFill>
                  <a:srgbClr val="FFFFFF"/>
                </a:solidFill>
                <a:highlight>
                  <a:srgbClr val="000000"/>
                </a:highlight>
                <a:latin typeface="Roboto Mono"/>
                <a:ea typeface="Roboto Mono"/>
                <a:cs typeface="Roboto Mono"/>
                <a:sym typeface="Roboto Mono"/>
              </a:rPr>
              <a:t>]</a:t>
            </a:r>
            <a:endParaRPr b="0" i="0" sz="1200" u="none" cap="none" strike="noStrike">
              <a:solidFill>
                <a:srgbClr val="FFFFFF"/>
              </a:solidFill>
              <a:highlight>
                <a:srgbClr val="000000"/>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FFFFFF"/>
                </a:solidFill>
                <a:highlight>
                  <a:srgbClr val="000000"/>
                </a:highlight>
                <a:latin typeface="Roboto Mono"/>
                <a:ea typeface="Roboto Mono"/>
                <a:cs typeface="Roboto Mono"/>
                <a:sym typeface="Roboto Mono"/>
              </a:rPr>
              <a:t>df_30_min.head()c</a:t>
            </a:r>
            <a:endParaRPr b="0" i="0" sz="1200" u="none" cap="none" strike="noStrike">
              <a:solidFill>
                <a:srgbClr val="FFFFFF"/>
              </a:solidFill>
              <a:highlight>
                <a:srgbClr val="000000"/>
              </a:highlight>
              <a:latin typeface="Roboto Mono"/>
              <a:ea typeface="Roboto Mono"/>
              <a:cs typeface="Roboto Mono"/>
              <a:sym typeface="Roboto Mono"/>
            </a:endParaRPr>
          </a:p>
        </p:txBody>
      </p:sp>
      <p:pic>
        <p:nvPicPr>
          <p:cNvPr id="491" name="Google Shape;491;p78"/>
          <p:cNvPicPr preferRelativeResize="0"/>
          <p:nvPr/>
        </p:nvPicPr>
        <p:blipFill rotWithShape="1">
          <a:blip r:embed="rId3">
            <a:alphaModFix/>
          </a:blip>
          <a:srcRect b="0" l="0" r="0" t="0"/>
          <a:stretch/>
        </p:blipFill>
        <p:spPr>
          <a:xfrm>
            <a:off x="5755150" y="2055193"/>
            <a:ext cx="2859300" cy="1937970"/>
          </a:xfrm>
          <a:prstGeom prst="rect">
            <a:avLst/>
          </a:prstGeom>
          <a:noFill/>
          <a:ln>
            <a:noFill/>
          </a:ln>
        </p:spPr>
      </p:pic>
      <p:cxnSp>
        <p:nvCxnSpPr>
          <p:cNvPr id="492" name="Google Shape;492;p78"/>
          <p:cNvCxnSpPr>
            <a:stCxn id="490" idx="3"/>
            <a:endCxn id="491" idx="1"/>
          </p:cNvCxnSpPr>
          <p:nvPr/>
        </p:nvCxnSpPr>
        <p:spPr>
          <a:xfrm flipH="1" rot="10800000">
            <a:off x="5191925" y="3024300"/>
            <a:ext cx="563100" cy="1240800"/>
          </a:xfrm>
          <a:prstGeom prst="bentConnector3">
            <a:avLst>
              <a:gd fmla="val 50011" name="adj1"/>
            </a:avLst>
          </a:prstGeom>
          <a:noFill/>
          <a:ln cap="flat" cmpd="sng" w="9525">
            <a:solidFill>
              <a:schemeClr val="dk2"/>
            </a:solidFill>
            <a:prstDash val="solid"/>
            <a:round/>
            <a:headEnd len="sm" w="sm" type="none"/>
            <a:tailEnd len="sm" w="sm"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Ejemplo en vivo</a:t>
            </a:r>
            <a:endParaRPr b="1" i="0" sz="4000" u="none" cap="none" strike="noStrike">
              <a:solidFill>
                <a:schemeClr val="dk1"/>
              </a:solidFill>
              <a:latin typeface="DM Sans"/>
              <a:ea typeface="DM Sans"/>
              <a:cs typeface="DM Sans"/>
              <a:sym typeface="DM Sans"/>
            </a:endParaRPr>
          </a:p>
        </p:txBody>
      </p:sp>
      <p:sp>
        <p:nvSpPr>
          <p:cNvPr id="498" name="Google Shape;498;p79"/>
          <p:cNvSpPr txBox="1"/>
          <p:nvPr/>
        </p:nvSpPr>
        <p:spPr>
          <a:xfrm>
            <a:off x="473350" y="1703625"/>
            <a:ext cx="3834600" cy="106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Segundo, </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Graficamos las distribuciones con </a:t>
            </a:r>
            <a:r>
              <a:rPr b="1" i="0" lang="es-419" sz="1350" u="none" cap="none" strike="noStrike">
                <a:solidFill>
                  <a:schemeClr val="dk1"/>
                </a:solidFill>
                <a:latin typeface="DM Sans"/>
                <a:ea typeface="DM Sans"/>
                <a:cs typeface="DM Sans"/>
                <a:sym typeface="DM Sans"/>
              </a:rPr>
              <a:t>sns.displot</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100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p:txBody>
      </p:sp>
      <p:sp>
        <p:nvSpPr>
          <p:cNvPr id="499" name="Google Shape;499;p79"/>
          <p:cNvSpPr txBox="1"/>
          <p:nvPr/>
        </p:nvSpPr>
        <p:spPr>
          <a:xfrm>
            <a:off x="784150" y="3492700"/>
            <a:ext cx="7519500" cy="10065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FFFFFF"/>
                </a:solidFill>
                <a:highlight>
                  <a:srgbClr val="000000"/>
                </a:highlight>
                <a:latin typeface="Roboto Mono"/>
                <a:ea typeface="Roboto Mono"/>
                <a:cs typeface="Roboto Mono"/>
                <a:sym typeface="Roboto Mono"/>
              </a:rPr>
              <a:t>plt.figure()</a:t>
            </a:r>
            <a:br>
              <a:rPr b="0" i="0" lang="es-419" sz="1200" u="none" cap="none" strike="noStrike">
                <a:solidFill>
                  <a:srgbClr val="FFFFFF"/>
                </a:solidFill>
                <a:highlight>
                  <a:srgbClr val="000000"/>
                </a:highlight>
                <a:latin typeface="Roboto Mono"/>
                <a:ea typeface="Roboto Mono"/>
                <a:cs typeface="Roboto Mono"/>
                <a:sym typeface="Roboto Mono"/>
              </a:rPr>
            </a:br>
            <a:r>
              <a:rPr b="0" i="0" lang="es-419" sz="1200" u="none" cap="none" strike="noStrike">
                <a:solidFill>
                  <a:srgbClr val="FFFFFF"/>
                </a:solidFill>
                <a:highlight>
                  <a:srgbClr val="000000"/>
                </a:highlight>
                <a:latin typeface="Roboto Mono"/>
                <a:ea typeface="Roboto Mono"/>
                <a:cs typeface="Roboto Mono"/>
                <a:sym typeface="Roboto Mono"/>
              </a:rPr>
              <a:t>ax = sns.displot(data=df_30_min, x=</a:t>
            </a:r>
            <a:r>
              <a:rPr b="0" i="0" lang="es-419" sz="1200" u="none" cap="none" strike="noStrike">
                <a:solidFill>
                  <a:srgbClr val="A2FCA2"/>
                </a:solidFill>
                <a:highlight>
                  <a:srgbClr val="000000"/>
                </a:highlight>
                <a:latin typeface="Roboto Mono"/>
                <a:ea typeface="Roboto Mono"/>
                <a:cs typeface="Roboto Mono"/>
                <a:sym typeface="Roboto Mono"/>
              </a:rPr>
              <a:t>'pulse'</a:t>
            </a:r>
            <a:r>
              <a:rPr b="0" i="0" lang="es-419" sz="1200" u="none" cap="none" strike="noStrike">
                <a:solidFill>
                  <a:srgbClr val="FFFFFF"/>
                </a:solidFill>
                <a:highlight>
                  <a:srgbClr val="000000"/>
                </a:highlight>
                <a:latin typeface="Roboto Mono"/>
                <a:ea typeface="Roboto Mono"/>
                <a:cs typeface="Roboto Mono"/>
                <a:sym typeface="Roboto Mono"/>
              </a:rPr>
              <a:t>, kind=</a:t>
            </a:r>
            <a:r>
              <a:rPr b="0" i="0" lang="es-419" sz="1200" u="none" cap="none" strike="noStrike">
                <a:solidFill>
                  <a:srgbClr val="A2FCA2"/>
                </a:solidFill>
                <a:highlight>
                  <a:srgbClr val="000000"/>
                </a:highlight>
                <a:latin typeface="Roboto Mono"/>
                <a:ea typeface="Roboto Mono"/>
                <a:cs typeface="Roboto Mono"/>
                <a:sym typeface="Roboto Mono"/>
              </a:rPr>
              <a:t>'kde'</a:t>
            </a:r>
            <a:r>
              <a:rPr b="0" i="0" lang="es-419" sz="1200" u="none" cap="none" strike="noStrike">
                <a:solidFill>
                  <a:srgbClr val="FFFFFF"/>
                </a:solidFill>
                <a:highlight>
                  <a:srgbClr val="000000"/>
                </a:highlight>
                <a:latin typeface="Roboto Mono"/>
                <a:ea typeface="Roboto Mono"/>
                <a:cs typeface="Roboto Mono"/>
                <a:sym typeface="Roboto Mono"/>
              </a:rPr>
              <a:t>, hue=</a:t>
            </a:r>
            <a:r>
              <a:rPr b="0" i="0" lang="es-419" sz="1200" u="none" cap="none" strike="noStrike">
                <a:solidFill>
                  <a:srgbClr val="A2FCA2"/>
                </a:solidFill>
                <a:highlight>
                  <a:srgbClr val="000000"/>
                </a:highlight>
                <a:latin typeface="Roboto Mono"/>
                <a:ea typeface="Roboto Mono"/>
                <a:cs typeface="Roboto Mono"/>
                <a:sym typeface="Roboto Mono"/>
              </a:rPr>
              <a:t>'kind'</a:t>
            </a:r>
            <a:r>
              <a:rPr b="0" i="0" lang="es-419" sz="1200" u="none" cap="none" strike="noStrike">
                <a:solidFill>
                  <a:srgbClr val="FFFFFF"/>
                </a:solidFill>
                <a:highlight>
                  <a:srgbClr val="000000"/>
                </a:highlight>
                <a:latin typeface="Roboto Mono"/>
                <a:ea typeface="Roboto Mono"/>
                <a:cs typeface="Roboto Mono"/>
                <a:sym typeface="Roboto Mono"/>
              </a:rPr>
              <a:t>, fill=</a:t>
            </a:r>
            <a:r>
              <a:rPr b="0" i="0" lang="es-419" sz="1200" u="none" cap="none" strike="noStrike">
                <a:solidFill>
                  <a:srgbClr val="FCC28C"/>
                </a:solidFill>
                <a:highlight>
                  <a:srgbClr val="000000"/>
                </a:highlight>
                <a:latin typeface="Roboto Mono"/>
                <a:ea typeface="Roboto Mono"/>
                <a:cs typeface="Roboto Mono"/>
                <a:sym typeface="Roboto Mono"/>
              </a:rPr>
              <a:t>True</a:t>
            </a:r>
            <a:r>
              <a:rPr b="0" i="0" lang="es-419" sz="1200" u="none" cap="none" strike="noStrike">
                <a:solidFill>
                  <a:srgbClr val="FFFFFF"/>
                </a:solidFill>
                <a:highlight>
                  <a:srgbClr val="000000"/>
                </a:highlight>
                <a:latin typeface="Roboto Mono"/>
                <a:ea typeface="Roboto Mono"/>
                <a:cs typeface="Roboto Mono"/>
                <a:sym typeface="Roboto Mono"/>
              </a:rPr>
              <a:t>)</a:t>
            </a:r>
            <a:br>
              <a:rPr b="0" i="0" lang="es-419" sz="1200" u="none" cap="none" strike="noStrike">
                <a:solidFill>
                  <a:srgbClr val="FFFFFF"/>
                </a:solidFill>
                <a:highlight>
                  <a:srgbClr val="000000"/>
                </a:highlight>
                <a:latin typeface="Roboto Mono"/>
                <a:ea typeface="Roboto Mono"/>
                <a:cs typeface="Roboto Mono"/>
                <a:sym typeface="Roboto Mono"/>
              </a:rPr>
            </a:br>
            <a:r>
              <a:rPr b="0" i="0" lang="es-419" sz="1200" u="none" cap="none" strike="noStrike">
                <a:solidFill>
                  <a:srgbClr val="FFFFFF"/>
                </a:solidFill>
                <a:highlight>
                  <a:srgbClr val="000000"/>
                </a:highlight>
                <a:latin typeface="Roboto Mono"/>
                <a:ea typeface="Roboto Mono"/>
                <a:cs typeface="Roboto Mono"/>
                <a:sym typeface="Roboto Mono"/>
              </a:rPr>
              <a:t>ax.set(xlabel=</a:t>
            </a:r>
            <a:r>
              <a:rPr b="0" i="0" lang="es-419" sz="1200" u="none" cap="none" strike="noStrike">
                <a:solidFill>
                  <a:srgbClr val="A2FCA2"/>
                </a:solidFill>
                <a:highlight>
                  <a:srgbClr val="000000"/>
                </a:highlight>
                <a:latin typeface="Roboto Mono"/>
                <a:ea typeface="Roboto Mono"/>
                <a:cs typeface="Roboto Mono"/>
                <a:sym typeface="Roboto Mono"/>
              </a:rPr>
              <a:t>'Frecuencia Cardíaca'</a:t>
            </a:r>
            <a:r>
              <a:rPr b="0" i="0" lang="es-419" sz="1200" u="none" cap="none" strike="noStrike">
                <a:solidFill>
                  <a:srgbClr val="FFFFFF"/>
                </a:solidFill>
                <a:highlight>
                  <a:srgbClr val="000000"/>
                </a:highlight>
                <a:latin typeface="Roboto Mono"/>
                <a:ea typeface="Roboto Mono"/>
                <a:cs typeface="Roboto Mono"/>
                <a:sym typeface="Roboto Mono"/>
              </a:rPr>
              <a:t>, ylabel=</a:t>
            </a:r>
            <a:r>
              <a:rPr b="0" i="0" lang="es-419" sz="1200" u="none" cap="none" strike="noStrike">
                <a:solidFill>
                  <a:srgbClr val="A2FCA2"/>
                </a:solidFill>
                <a:highlight>
                  <a:srgbClr val="000000"/>
                </a:highlight>
                <a:latin typeface="Roboto Mono"/>
                <a:ea typeface="Roboto Mono"/>
                <a:cs typeface="Roboto Mono"/>
                <a:sym typeface="Roboto Mono"/>
              </a:rPr>
              <a:t>'Densidad'</a:t>
            </a:r>
            <a:r>
              <a:rPr b="0" i="0" lang="es-419" sz="1200" u="none" cap="none" strike="noStrike">
                <a:solidFill>
                  <a:srgbClr val="FFFFFF"/>
                </a:solidFill>
                <a:highlight>
                  <a:srgbClr val="000000"/>
                </a:highlight>
                <a:latin typeface="Roboto Mono"/>
                <a:ea typeface="Roboto Mono"/>
                <a:cs typeface="Roboto Mono"/>
                <a:sym typeface="Roboto Mono"/>
              </a:rPr>
              <a:t>, title=</a:t>
            </a:r>
            <a:r>
              <a:rPr b="0" i="0" lang="es-419" sz="1200" u="none" cap="none" strike="noStrike">
                <a:solidFill>
                  <a:srgbClr val="A2FCA2"/>
                </a:solidFill>
                <a:highlight>
                  <a:srgbClr val="000000"/>
                </a:highlight>
                <a:latin typeface="Roboto Mono"/>
                <a:ea typeface="Roboto Mono"/>
                <a:cs typeface="Roboto Mono"/>
                <a:sym typeface="Roboto Mono"/>
              </a:rPr>
              <a:t>'Distribución  de las pulsaciones'</a:t>
            </a:r>
            <a:r>
              <a:rPr b="0" i="0" lang="es-419" sz="1200" u="none" cap="none" strike="noStrike">
                <a:solidFill>
                  <a:srgbClr val="FFFFFF"/>
                </a:solidFill>
                <a:highlight>
                  <a:srgbClr val="000000"/>
                </a:highlight>
                <a:latin typeface="Roboto Mono"/>
                <a:ea typeface="Roboto Mono"/>
                <a:cs typeface="Roboto Mono"/>
                <a:sym typeface="Roboto Mono"/>
              </a:rPr>
              <a:t>)</a:t>
            </a:r>
            <a:endParaRPr b="0" i="0" sz="1200" u="none" cap="none" strike="noStrike">
              <a:solidFill>
                <a:srgbClr val="FFFFFF"/>
              </a:solidFill>
              <a:highlight>
                <a:srgbClr val="000000"/>
              </a:highlight>
              <a:latin typeface="Roboto Mono"/>
              <a:ea typeface="Roboto Mono"/>
              <a:cs typeface="Roboto Mono"/>
              <a:sym typeface="Roboto Mono"/>
            </a:endParaRPr>
          </a:p>
        </p:txBody>
      </p:sp>
      <p:sp>
        <p:nvSpPr>
          <p:cNvPr id="500" name="Google Shape;500;p79"/>
          <p:cNvSpPr txBox="1"/>
          <p:nvPr/>
        </p:nvSpPr>
        <p:spPr>
          <a:xfrm>
            <a:off x="4497150" y="1703625"/>
            <a:ext cx="3834600" cy="1639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Debemos especificar la columna de valores en el parámetro x, en este caso nos interesa la columna </a:t>
            </a:r>
            <a:r>
              <a:rPr b="0" i="1" lang="es-419" sz="1350" u="none" cap="none" strike="noStrike">
                <a:solidFill>
                  <a:schemeClr val="dk1"/>
                </a:solidFill>
                <a:latin typeface="DM Sans"/>
                <a:ea typeface="DM Sans"/>
                <a:cs typeface="DM Sans"/>
                <a:sym typeface="DM Sans"/>
              </a:rPr>
              <a:t>pulse</a:t>
            </a:r>
            <a:endParaRPr b="0" i="1"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Arial"/>
              <a:buChar char="✓"/>
            </a:pPr>
            <a:r>
              <a:rPr b="0" i="0" lang="es-419" sz="1350" u="none" cap="none" strike="noStrike">
                <a:solidFill>
                  <a:schemeClr val="dk1"/>
                </a:solidFill>
                <a:latin typeface="DM Sans"/>
                <a:ea typeface="DM Sans"/>
                <a:cs typeface="DM Sans"/>
                <a:sym typeface="DM Sans"/>
              </a:rPr>
              <a:t>Como queremos separar las distribuciones según el </a:t>
            </a:r>
            <a:r>
              <a:rPr b="0" i="1" lang="es-419" sz="1350" u="none" cap="none" strike="noStrike">
                <a:solidFill>
                  <a:schemeClr val="dk1"/>
                </a:solidFill>
                <a:latin typeface="DM Sans"/>
                <a:ea typeface="DM Sans"/>
                <a:cs typeface="DM Sans"/>
                <a:sym typeface="DM Sans"/>
              </a:rPr>
              <a:t>tipo de actividad</a:t>
            </a:r>
            <a:r>
              <a:rPr b="0" i="0" lang="es-419" sz="1350" u="none" cap="none" strike="noStrike">
                <a:solidFill>
                  <a:schemeClr val="dk1"/>
                </a:solidFill>
                <a:latin typeface="DM Sans"/>
                <a:ea typeface="DM Sans"/>
                <a:cs typeface="DM Sans"/>
                <a:sym typeface="DM Sans"/>
              </a:rPr>
              <a:t>, pasamos el parámetro hue='kind'</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Ejemplo en vivo</a:t>
            </a:r>
            <a:endParaRPr b="1" i="0" sz="4000" u="none" cap="none" strike="noStrike">
              <a:solidFill>
                <a:schemeClr val="dk1"/>
              </a:solidFill>
              <a:latin typeface="DM Sans"/>
              <a:ea typeface="DM Sans"/>
              <a:cs typeface="DM Sans"/>
              <a:sym typeface="DM Sans"/>
            </a:endParaRPr>
          </a:p>
        </p:txBody>
      </p:sp>
      <p:sp>
        <p:nvSpPr>
          <p:cNvPr id="506" name="Google Shape;506;p80"/>
          <p:cNvSpPr txBox="1"/>
          <p:nvPr/>
        </p:nvSpPr>
        <p:spPr>
          <a:xfrm>
            <a:off x="476250" y="193452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Como era de esperar, aquellas personas que corrieron terminaron </a:t>
            </a:r>
            <a:r>
              <a:rPr b="0" i="1" lang="es-419" sz="1350" u="none" cap="none" strike="noStrike">
                <a:solidFill>
                  <a:schemeClr val="dk1"/>
                </a:solidFill>
                <a:latin typeface="DM Sans"/>
                <a:ea typeface="DM Sans"/>
                <a:cs typeface="DM Sans"/>
                <a:sym typeface="DM Sans"/>
              </a:rPr>
              <a:t>(en promedio)</a:t>
            </a:r>
            <a:r>
              <a:rPr b="0" i="0" lang="es-419" sz="1350" u="none" cap="none" strike="noStrike">
                <a:solidFill>
                  <a:schemeClr val="dk1"/>
                </a:solidFill>
                <a:latin typeface="DM Sans"/>
                <a:ea typeface="DM Sans"/>
                <a:cs typeface="DM Sans"/>
                <a:sym typeface="DM Sans"/>
              </a:rPr>
              <a:t> con una mayor frecuencia cardíaca respecto de las que no lo hicieron</a:t>
            </a:r>
            <a:endParaRPr b="1" i="0" sz="1350" u="none" cap="none" strike="noStrike">
              <a:solidFill>
                <a:schemeClr val="dk1"/>
              </a:solidFill>
              <a:latin typeface="DM Sans"/>
              <a:ea typeface="DM Sans"/>
              <a:cs typeface="DM Sans"/>
              <a:sym typeface="DM Sans"/>
            </a:endParaRPr>
          </a:p>
        </p:txBody>
      </p:sp>
      <p:pic>
        <p:nvPicPr>
          <p:cNvPr id="507" name="Google Shape;507;p80"/>
          <p:cNvPicPr preferRelativeResize="0"/>
          <p:nvPr/>
        </p:nvPicPr>
        <p:blipFill rotWithShape="1">
          <a:blip r:embed="rId3">
            <a:alphaModFix/>
          </a:blip>
          <a:srcRect b="0" l="0" r="0" t="0"/>
          <a:stretch/>
        </p:blipFill>
        <p:spPr>
          <a:xfrm>
            <a:off x="4720675" y="1618775"/>
            <a:ext cx="3548899" cy="297228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Algunas observaciones</a:t>
            </a:r>
            <a:endParaRPr b="1" i="0" sz="4000" u="none" cap="none" strike="noStrike">
              <a:solidFill>
                <a:schemeClr val="dk1"/>
              </a:solidFill>
              <a:latin typeface="DM Sans"/>
              <a:ea typeface="DM Sans"/>
              <a:cs typeface="DM Sans"/>
              <a:sym typeface="DM Sans"/>
            </a:endParaRPr>
          </a:p>
        </p:txBody>
      </p:sp>
      <p:sp>
        <p:nvSpPr>
          <p:cNvPr id="513" name="Google Shape;513;p81"/>
          <p:cNvSpPr txBox="1"/>
          <p:nvPr/>
        </p:nvSpPr>
        <p:spPr>
          <a:xfrm>
            <a:off x="476250" y="1934525"/>
            <a:ext cx="4218300" cy="2519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Helvetica Neue Light"/>
              <a:buChar char="✓"/>
            </a:pPr>
            <a:r>
              <a:rPr b="0" i="0" lang="es-419" sz="1350" u="none" cap="none" strike="noStrike">
                <a:solidFill>
                  <a:schemeClr val="dk1"/>
                </a:solidFill>
                <a:latin typeface="DM Sans"/>
                <a:ea typeface="DM Sans"/>
                <a:cs typeface="DM Sans"/>
                <a:sym typeface="DM Sans"/>
              </a:rPr>
              <a:t>Con el parámetro </a:t>
            </a:r>
            <a:r>
              <a:rPr b="0" i="0" lang="es-419" sz="1350" u="none" cap="none" strike="noStrike">
                <a:solidFill>
                  <a:schemeClr val="dk1"/>
                </a:solidFill>
                <a:highlight>
                  <a:srgbClr val="EAFF6A"/>
                </a:highlight>
                <a:latin typeface="DM Sans"/>
                <a:ea typeface="DM Sans"/>
                <a:cs typeface="DM Sans"/>
                <a:sym typeface="DM Sans"/>
              </a:rPr>
              <a:t>kind='kde'</a:t>
            </a:r>
            <a:r>
              <a:rPr b="0" i="0" lang="es-419" sz="1350" u="none" cap="none" strike="noStrike">
                <a:solidFill>
                  <a:schemeClr val="dk1"/>
                </a:solidFill>
                <a:latin typeface="DM Sans"/>
                <a:ea typeface="DM Sans"/>
                <a:cs typeface="DM Sans"/>
                <a:sym typeface="DM Sans"/>
              </a:rPr>
              <a:t>, Seaborn realiza una estimación de la distribución a partir de los datos del Data Frame. A grandes rasgos, se puede pensar a este tipo de gráficos como una </a:t>
            </a:r>
            <a:r>
              <a:rPr b="0" i="1" lang="es-419" sz="1350" u="none" cap="none" strike="noStrike">
                <a:solidFill>
                  <a:schemeClr val="dk1"/>
                </a:solidFill>
                <a:latin typeface="DM Sans"/>
                <a:ea typeface="DM Sans"/>
                <a:cs typeface="DM Sans"/>
                <a:sym typeface="DM Sans"/>
              </a:rPr>
              <a:t>versión suavizada del histograma de frecuencias relativas.</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Helvetica Neue Light"/>
              <a:buChar char="✓"/>
            </a:pPr>
            <a:r>
              <a:rPr b="0" i="0" lang="es-419" sz="1350" u="none" cap="none" strike="noStrike">
                <a:solidFill>
                  <a:schemeClr val="dk1"/>
                </a:solidFill>
                <a:latin typeface="DM Sans"/>
                <a:ea typeface="DM Sans"/>
                <a:cs typeface="DM Sans"/>
                <a:sym typeface="DM Sans"/>
              </a:rPr>
              <a:t>Con el parámetro </a:t>
            </a:r>
            <a:r>
              <a:rPr b="0" i="0" lang="es-419" sz="1350" u="none" cap="none" strike="noStrike">
                <a:solidFill>
                  <a:schemeClr val="dk1"/>
                </a:solidFill>
                <a:highlight>
                  <a:srgbClr val="EAFF6A"/>
                </a:highlight>
                <a:latin typeface="DM Sans"/>
                <a:ea typeface="DM Sans"/>
                <a:cs typeface="DM Sans"/>
                <a:sym typeface="DM Sans"/>
              </a:rPr>
              <a:t>kind='hist', </a:t>
            </a:r>
            <a:r>
              <a:rPr b="0" i="0" lang="es-419" sz="1350" u="none" cap="none" strike="noStrike">
                <a:solidFill>
                  <a:schemeClr val="dk1"/>
                </a:solidFill>
                <a:latin typeface="DM Sans"/>
                <a:ea typeface="DM Sans"/>
                <a:cs typeface="DM Sans"/>
                <a:sym typeface="DM Sans"/>
              </a:rPr>
              <a:t>Seaborn graficará un histograma.</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90FF"/>
              </a:buClr>
              <a:buSzPts val="1350"/>
              <a:buFont typeface="Helvetica Neue Light"/>
              <a:buChar char="✓"/>
            </a:pPr>
            <a:r>
              <a:rPr b="0" i="0" lang="es-419" sz="1350" u="none" cap="none" strike="noStrike">
                <a:solidFill>
                  <a:schemeClr val="dk1"/>
                </a:solidFill>
                <a:latin typeface="DM Sans"/>
                <a:ea typeface="DM Sans"/>
                <a:cs typeface="DM Sans"/>
                <a:sym typeface="DM Sans"/>
              </a:rPr>
              <a:t>El parámetro </a:t>
            </a:r>
            <a:r>
              <a:rPr b="0" i="0" lang="es-419" sz="1350" u="none" cap="none" strike="noStrike">
                <a:solidFill>
                  <a:schemeClr val="dk1"/>
                </a:solidFill>
                <a:highlight>
                  <a:srgbClr val="EAFF6A"/>
                </a:highlight>
                <a:latin typeface="DM Sans"/>
                <a:ea typeface="DM Sans"/>
                <a:cs typeface="DM Sans"/>
                <a:sym typeface="DM Sans"/>
              </a:rPr>
              <a:t>fill </a:t>
            </a:r>
            <a:r>
              <a:rPr b="0" i="0" lang="es-419" sz="1350" u="none" cap="none" strike="noStrike">
                <a:solidFill>
                  <a:schemeClr val="dk1"/>
                </a:solidFill>
                <a:latin typeface="DM Sans"/>
                <a:ea typeface="DM Sans"/>
                <a:cs typeface="DM Sans"/>
                <a:sym typeface="DM Sans"/>
              </a:rPr>
              <a:t>añade el sombreado debajo de la distribución</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Comparando</a:t>
            </a:r>
            <a:endParaRPr b="1" i="0" sz="4000" u="none" cap="none" strike="noStrike">
              <a:solidFill>
                <a:schemeClr val="dk1"/>
              </a:solidFill>
              <a:latin typeface="DM Sans"/>
              <a:ea typeface="DM Sans"/>
              <a:cs typeface="DM Sans"/>
              <a:sym typeface="DM Sans"/>
            </a:endParaRPr>
          </a:p>
        </p:txBody>
      </p:sp>
      <p:sp>
        <p:nvSpPr>
          <p:cNvPr id="519" name="Google Shape;519;p82"/>
          <p:cNvSpPr txBox="1"/>
          <p:nvPr/>
        </p:nvSpPr>
        <p:spPr>
          <a:xfrm>
            <a:off x="457725" y="2211625"/>
            <a:ext cx="36525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Para comparar las distribuciones en base a las dietas, sólo hay que cambiar el parámetro </a:t>
            </a:r>
            <a:r>
              <a:rPr b="1" i="0" lang="es-419" sz="1350" u="none" cap="none" strike="noStrike">
                <a:solidFill>
                  <a:schemeClr val="dk1"/>
                </a:solidFill>
                <a:latin typeface="DM Sans"/>
                <a:ea typeface="DM Sans"/>
                <a:cs typeface="DM Sans"/>
                <a:sym typeface="DM Sans"/>
              </a:rPr>
              <a:t>hue</a:t>
            </a:r>
            <a:endParaRPr b="1" i="0" sz="1350" u="none" cap="none" strike="noStrike">
              <a:solidFill>
                <a:srgbClr val="000000"/>
              </a:solidFill>
              <a:latin typeface="DM Sans"/>
              <a:ea typeface="DM Sans"/>
              <a:cs typeface="DM Sans"/>
              <a:sym typeface="DM Sans"/>
            </a:endParaRPr>
          </a:p>
        </p:txBody>
      </p:sp>
      <p:sp>
        <p:nvSpPr>
          <p:cNvPr id="520" name="Google Shape;520;p82"/>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521" name="Google Shape;521;p82"/>
          <p:cNvPicPr preferRelativeResize="0"/>
          <p:nvPr/>
        </p:nvPicPr>
        <p:blipFill rotWithShape="1">
          <a:blip r:embed="rId3">
            <a:alphaModFix/>
          </a:blip>
          <a:srcRect b="0" l="0" r="0" t="0"/>
          <a:stretch/>
        </p:blipFill>
        <p:spPr>
          <a:xfrm>
            <a:off x="4537298" y="951850"/>
            <a:ext cx="3958375" cy="3327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147" name="Shape 147"/>
        <p:cNvGrpSpPr/>
        <p:nvPr/>
      </p:nvGrpSpPr>
      <p:grpSpPr>
        <a:xfrm>
          <a:off x="0" y="0"/>
          <a:ext cx="0" cy="0"/>
          <a:chOff x="0" y="0"/>
          <a:chExt cx="0" cy="0"/>
        </a:xfrm>
      </p:grpSpPr>
      <p:sp>
        <p:nvSpPr>
          <p:cNvPr id="148" name="Google Shape;148;p38"/>
          <p:cNvSpPr/>
          <p:nvPr/>
        </p:nvSpPr>
        <p:spPr>
          <a:xfrm>
            <a:off x="1040599" y="3560057"/>
            <a:ext cx="1409100" cy="5841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FFFFFF"/>
                </a:solidFill>
                <a:latin typeface="Helvetica Neue Light"/>
                <a:ea typeface="Helvetica Neue Light"/>
                <a:cs typeface="Helvetica Neue Light"/>
                <a:sym typeface="Helvetica Neue Light"/>
              </a:rPr>
              <a:t>Tipos de aprendizajes</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49" name="Google Shape;149;p38"/>
          <p:cNvSpPr/>
          <p:nvPr/>
        </p:nvSpPr>
        <p:spPr>
          <a:xfrm>
            <a:off x="4029350" y="587363"/>
            <a:ext cx="2141400" cy="584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Helvetica Neue Light"/>
                <a:ea typeface="Helvetica Neue Light"/>
                <a:cs typeface="Helvetica Neue Light"/>
                <a:sym typeface="Helvetica Neue Light"/>
              </a:rPr>
              <a:t>Diferencias entre Matplotlib y Seaborn</a:t>
            </a:r>
            <a:endParaRPr b="0" i="0" sz="1200" u="none" cap="none" strike="noStrike">
              <a:solidFill>
                <a:srgbClr val="222222"/>
              </a:solidFill>
              <a:latin typeface="Helvetica Neue Light"/>
              <a:ea typeface="Helvetica Neue Light"/>
              <a:cs typeface="Helvetica Neue Light"/>
              <a:sym typeface="Helvetica Neue Light"/>
            </a:endParaRPr>
          </a:p>
        </p:txBody>
      </p:sp>
      <p:sp>
        <p:nvSpPr>
          <p:cNvPr id="150" name="Google Shape;150;p38"/>
          <p:cNvSpPr/>
          <p:nvPr/>
        </p:nvSpPr>
        <p:spPr>
          <a:xfrm>
            <a:off x="4029350" y="133000"/>
            <a:ext cx="2141400" cy="330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Helvetica Neue Light"/>
                <a:ea typeface="Helvetica Neue Light"/>
                <a:cs typeface="Helvetica Neue Light"/>
                <a:sym typeface="Helvetica Neue Light"/>
              </a:rPr>
              <a:t>Seaborn: Comandos básicos</a:t>
            </a:r>
            <a:endParaRPr b="0" i="0" sz="1200" u="none" cap="none" strike="noStrike">
              <a:solidFill>
                <a:srgbClr val="222222"/>
              </a:solidFill>
              <a:latin typeface="Helvetica Neue Light"/>
              <a:ea typeface="Helvetica Neue Light"/>
              <a:cs typeface="Helvetica Neue Light"/>
              <a:sym typeface="Helvetica Neue Light"/>
            </a:endParaRPr>
          </a:p>
        </p:txBody>
      </p:sp>
      <p:cxnSp>
        <p:nvCxnSpPr>
          <p:cNvPr id="151" name="Google Shape;151;p38"/>
          <p:cNvCxnSpPr>
            <a:stCxn id="148" idx="3"/>
            <a:endCxn id="152" idx="1"/>
          </p:cNvCxnSpPr>
          <p:nvPr/>
        </p:nvCxnSpPr>
        <p:spPr>
          <a:xfrm>
            <a:off x="2449699" y="3852107"/>
            <a:ext cx="1579800" cy="600"/>
          </a:xfrm>
          <a:prstGeom prst="bentConnector3">
            <a:avLst>
              <a:gd fmla="val 49995" name="adj1"/>
            </a:avLst>
          </a:prstGeom>
          <a:noFill/>
          <a:ln cap="flat" cmpd="sng" w="9525">
            <a:solidFill>
              <a:srgbClr val="CCCCCC"/>
            </a:solidFill>
            <a:prstDash val="solid"/>
            <a:round/>
            <a:headEnd len="sm" w="sm" type="none"/>
            <a:tailEnd len="med" w="med" type="oval"/>
          </a:ln>
        </p:spPr>
      </p:cxnSp>
      <p:sp>
        <p:nvSpPr>
          <p:cNvPr id="153" name="Google Shape;153;p38"/>
          <p:cNvSpPr/>
          <p:nvPr/>
        </p:nvSpPr>
        <p:spPr>
          <a:xfrm>
            <a:off x="6786700" y="733325"/>
            <a:ext cx="1316700" cy="292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Helvetica Neue Light"/>
                <a:ea typeface="Helvetica Neue Light"/>
                <a:cs typeface="Helvetica Neue Light"/>
                <a:sym typeface="Helvetica Neue Light"/>
              </a:rPr>
              <a:t>Axis-level</a:t>
            </a:r>
            <a:endParaRPr b="0" i="0" sz="1200" u="none" cap="none" strike="noStrike">
              <a:solidFill>
                <a:srgbClr val="222222"/>
              </a:solidFill>
              <a:latin typeface="Helvetica Neue Light"/>
              <a:ea typeface="Helvetica Neue Light"/>
              <a:cs typeface="Helvetica Neue Light"/>
              <a:sym typeface="Helvetica Neue Light"/>
            </a:endParaRPr>
          </a:p>
        </p:txBody>
      </p:sp>
      <p:sp>
        <p:nvSpPr>
          <p:cNvPr id="154" name="Google Shape;154;p38"/>
          <p:cNvSpPr/>
          <p:nvPr/>
        </p:nvSpPr>
        <p:spPr>
          <a:xfrm>
            <a:off x="4029350" y="1295225"/>
            <a:ext cx="2141400" cy="330600"/>
          </a:xfrm>
          <a:prstGeom prst="rect">
            <a:avLst/>
          </a:prstGeom>
          <a:solidFill>
            <a:srgbClr val="F8F8F8"/>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Helvetica Neue Light"/>
                <a:ea typeface="Helvetica Neue Light"/>
                <a:cs typeface="Helvetica Neue Light"/>
                <a:sym typeface="Helvetica Neue Light"/>
              </a:rPr>
              <a:t>Tipos de funciones Seaborn</a:t>
            </a:r>
            <a:endParaRPr b="0" i="0" sz="1200" u="none" cap="none" strike="noStrike">
              <a:solidFill>
                <a:srgbClr val="222222"/>
              </a:solidFill>
              <a:latin typeface="Helvetica Neue Light"/>
              <a:ea typeface="Helvetica Neue Light"/>
              <a:cs typeface="Helvetica Neue Light"/>
              <a:sym typeface="Helvetica Neue Light"/>
            </a:endParaRPr>
          </a:p>
        </p:txBody>
      </p:sp>
      <p:sp>
        <p:nvSpPr>
          <p:cNvPr id="155" name="Google Shape;155;p38"/>
          <p:cNvSpPr/>
          <p:nvPr/>
        </p:nvSpPr>
        <p:spPr>
          <a:xfrm>
            <a:off x="6786700" y="1232838"/>
            <a:ext cx="1316700" cy="292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Helvetica Neue Light"/>
                <a:ea typeface="Helvetica Neue Light"/>
                <a:cs typeface="Helvetica Neue Light"/>
                <a:sym typeface="Helvetica Neue Light"/>
              </a:rPr>
              <a:t>Figure-level</a:t>
            </a:r>
            <a:endParaRPr b="0" i="0" sz="1200" u="none" cap="none" strike="noStrike">
              <a:solidFill>
                <a:srgbClr val="222222"/>
              </a:solidFill>
              <a:latin typeface="Helvetica Neue Light"/>
              <a:ea typeface="Helvetica Neue Light"/>
              <a:cs typeface="Helvetica Neue Light"/>
              <a:sym typeface="Helvetica Neue Light"/>
            </a:endParaRPr>
          </a:p>
        </p:txBody>
      </p:sp>
      <p:sp>
        <p:nvSpPr>
          <p:cNvPr id="156" name="Google Shape;156;p38"/>
          <p:cNvSpPr/>
          <p:nvPr/>
        </p:nvSpPr>
        <p:spPr>
          <a:xfrm>
            <a:off x="4029350" y="1749575"/>
            <a:ext cx="2141400" cy="330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Helvetica Neue Light"/>
                <a:ea typeface="Helvetica Neue Light"/>
                <a:cs typeface="Helvetica Neue Light"/>
                <a:sym typeface="Helvetica Neue Light"/>
              </a:rPr>
              <a:t>Tipos de gráficos</a:t>
            </a:r>
            <a:endParaRPr b="0" i="0" sz="1200" u="none" cap="none" strike="noStrike">
              <a:solidFill>
                <a:srgbClr val="222222"/>
              </a:solidFill>
              <a:latin typeface="Helvetica Neue Light"/>
              <a:ea typeface="Helvetica Neue Light"/>
              <a:cs typeface="Helvetica Neue Light"/>
              <a:sym typeface="Helvetica Neue Light"/>
            </a:endParaRPr>
          </a:p>
        </p:txBody>
      </p:sp>
      <p:sp>
        <p:nvSpPr>
          <p:cNvPr id="157" name="Google Shape;157;p38"/>
          <p:cNvSpPr/>
          <p:nvPr/>
        </p:nvSpPr>
        <p:spPr>
          <a:xfrm>
            <a:off x="6786700" y="1663600"/>
            <a:ext cx="1316700" cy="292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Helvetica Neue Light"/>
                <a:ea typeface="Helvetica Neue Light"/>
                <a:cs typeface="Helvetica Neue Light"/>
                <a:sym typeface="Helvetica Neue Light"/>
              </a:rPr>
              <a:t>Líneas</a:t>
            </a:r>
            <a:endParaRPr b="0" i="0" sz="1200" u="none" cap="none" strike="noStrike">
              <a:solidFill>
                <a:srgbClr val="222222"/>
              </a:solidFill>
              <a:latin typeface="Helvetica Neue Light"/>
              <a:ea typeface="Helvetica Neue Light"/>
              <a:cs typeface="Helvetica Neue Light"/>
              <a:sym typeface="Helvetica Neue Light"/>
            </a:endParaRPr>
          </a:p>
        </p:txBody>
      </p:sp>
      <p:sp>
        <p:nvSpPr>
          <p:cNvPr id="158" name="Google Shape;158;p38"/>
          <p:cNvSpPr/>
          <p:nvPr/>
        </p:nvSpPr>
        <p:spPr>
          <a:xfrm>
            <a:off x="6786700" y="2113538"/>
            <a:ext cx="1316700" cy="292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Helvetica Neue Light"/>
                <a:ea typeface="Helvetica Neue Light"/>
                <a:cs typeface="Helvetica Neue Light"/>
                <a:sym typeface="Helvetica Neue Light"/>
              </a:rPr>
              <a:t>Puntos</a:t>
            </a:r>
            <a:endParaRPr b="0" i="0" sz="1200" u="none" cap="none" strike="noStrike">
              <a:solidFill>
                <a:srgbClr val="222222"/>
              </a:solidFill>
              <a:latin typeface="Helvetica Neue Light"/>
              <a:ea typeface="Helvetica Neue Light"/>
              <a:cs typeface="Helvetica Neue Light"/>
              <a:sym typeface="Helvetica Neue Light"/>
            </a:endParaRPr>
          </a:p>
        </p:txBody>
      </p:sp>
      <p:sp>
        <p:nvSpPr>
          <p:cNvPr id="159" name="Google Shape;159;p38"/>
          <p:cNvSpPr/>
          <p:nvPr/>
        </p:nvSpPr>
        <p:spPr>
          <a:xfrm>
            <a:off x="6786700" y="2563475"/>
            <a:ext cx="1316700" cy="292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Helvetica Neue Light"/>
                <a:ea typeface="Helvetica Neue Light"/>
                <a:cs typeface="Helvetica Neue Light"/>
                <a:sym typeface="Helvetica Neue Light"/>
              </a:rPr>
              <a:t>Barras</a:t>
            </a:r>
            <a:endParaRPr b="0" i="0" sz="1200" u="none" cap="none" strike="noStrike">
              <a:solidFill>
                <a:srgbClr val="222222"/>
              </a:solidFill>
              <a:latin typeface="Helvetica Neue Light"/>
              <a:ea typeface="Helvetica Neue Light"/>
              <a:cs typeface="Helvetica Neue Light"/>
              <a:sym typeface="Helvetica Neue Light"/>
            </a:endParaRPr>
          </a:p>
        </p:txBody>
      </p:sp>
      <p:sp>
        <p:nvSpPr>
          <p:cNvPr id="160" name="Google Shape;160;p38"/>
          <p:cNvSpPr/>
          <p:nvPr/>
        </p:nvSpPr>
        <p:spPr>
          <a:xfrm>
            <a:off x="6786700" y="2990000"/>
            <a:ext cx="1316700" cy="292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Helvetica Neue Light"/>
                <a:ea typeface="Helvetica Neue Light"/>
                <a:cs typeface="Helvetica Neue Light"/>
                <a:sym typeface="Helvetica Neue Light"/>
              </a:rPr>
              <a:t>Histograma</a:t>
            </a:r>
            <a:endParaRPr b="0" i="0" sz="1200" u="none" cap="none" strike="noStrike">
              <a:solidFill>
                <a:srgbClr val="222222"/>
              </a:solidFill>
              <a:latin typeface="Helvetica Neue Light"/>
              <a:ea typeface="Helvetica Neue Light"/>
              <a:cs typeface="Helvetica Neue Light"/>
              <a:sym typeface="Helvetica Neue Light"/>
            </a:endParaRPr>
          </a:p>
        </p:txBody>
      </p:sp>
      <p:sp>
        <p:nvSpPr>
          <p:cNvPr id="161" name="Google Shape;161;p38"/>
          <p:cNvSpPr/>
          <p:nvPr/>
        </p:nvSpPr>
        <p:spPr>
          <a:xfrm>
            <a:off x="6786700" y="3394600"/>
            <a:ext cx="1316700" cy="292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Helvetica Neue Light"/>
                <a:ea typeface="Helvetica Neue Light"/>
                <a:cs typeface="Helvetica Neue Light"/>
                <a:sym typeface="Helvetica Neue Light"/>
              </a:rPr>
              <a:t>Boxplot</a:t>
            </a:r>
            <a:endParaRPr b="0" i="0" sz="1200" u="none" cap="none" strike="noStrike">
              <a:solidFill>
                <a:srgbClr val="222222"/>
              </a:solidFill>
              <a:latin typeface="Helvetica Neue Light"/>
              <a:ea typeface="Helvetica Neue Light"/>
              <a:cs typeface="Helvetica Neue Light"/>
              <a:sym typeface="Helvetica Neue Light"/>
            </a:endParaRPr>
          </a:p>
        </p:txBody>
      </p:sp>
      <p:sp>
        <p:nvSpPr>
          <p:cNvPr id="162" name="Google Shape;162;p38"/>
          <p:cNvSpPr/>
          <p:nvPr/>
        </p:nvSpPr>
        <p:spPr>
          <a:xfrm>
            <a:off x="4029350" y="2203925"/>
            <a:ext cx="2141400" cy="330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Helvetica Neue Light"/>
                <a:ea typeface="Helvetica Neue Light"/>
                <a:cs typeface="Helvetica Neue Light"/>
                <a:sym typeface="Helvetica Neue Light"/>
              </a:rPr>
              <a:t>Uso de Subplots y Facetgrid</a:t>
            </a:r>
            <a:endParaRPr b="0" i="0" sz="1200" u="none" cap="none" strike="noStrike">
              <a:solidFill>
                <a:srgbClr val="222222"/>
              </a:solidFill>
              <a:latin typeface="Helvetica Neue Light"/>
              <a:ea typeface="Helvetica Neue Light"/>
              <a:cs typeface="Helvetica Neue Light"/>
              <a:sym typeface="Helvetica Neue Light"/>
            </a:endParaRPr>
          </a:p>
        </p:txBody>
      </p:sp>
      <p:sp>
        <p:nvSpPr>
          <p:cNvPr id="163" name="Google Shape;163;p38"/>
          <p:cNvSpPr/>
          <p:nvPr/>
        </p:nvSpPr>
        <p:spPr>
          <a:xfrm>
            <a:off x="4029350" y="2658275"/>
            <a:ext cx="2141400" cy="422400"/>
          </a:xfrm>
          <a:prstGeom prst="rect">
            <a:avLst/>
          </a:prstGeom>
          <a:solidFill>
            <a:srgbClr val="F8F8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Helvetica Neue Light"/>
                <a:ea typeface="Helvetica Neue Light"/>
                <a:cs typeface="Helvetica Neue Light"/>
                <a:sym typeface="Helvetica Neue Light"/>
              </a:rPr>
              <a:t>Customizaciones sobre gráficos</a:t>
            </a:r>
            <a:endParaRPr b="0" i="0" sz="1200" u="none" cap="none" strike="noStrike">
              <a:solidFill>
                <a:srgbClr val="222222"/>
              </a:solidFill>
              <a:latin typeface="Helvetica Neue Light"/>
              <a:ea typeface="Helvetica Neue Light"/>
              <a:cs typeface="Helvetica Neue Light"/>
              <a:sym typeface="Helvetica Neue Light"/>
            </a:endParaRPr>
          </a:p>
        </p:txBody>
      </p:sp>
      <p:sp>
        <p:nvSpPr>
          <p:cNvPr id="164" name="Google Shape;164;p38"/>
          <p:cNvSpPr/>
          <p:nvPr/>
        </p:nvSpPr>
        <p:spPr>
          <a:xfrm>
            <a:off x="4029350" y="3218438"/>
            <a:ext cx="2141400" cy="330600"/>
          </a:xfrm>
          <a:prstGeom prst="rect">
            <a:avLst/>
          </a:prstGeom>
          <a:solidFill>
            <a:schemeClr val="lt1"/>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Helvetica Neue Light"/>
                <a:ea typeface="Helvetica Neue Light"/>
                <a:cs typeface="Helvetica Neue Light"/>
                <a:sym typeface="Helvetica Neue Light"/>
              </a:rPr>
              <a:t>Ejemplo aplicado Seaborn</a:t>
            </a:r>
            <a:endParaRPr b="0" i="0" sz="1200" u="none" cap="none" strike="noStrike">
              <a:solidFill>
                <a:srgbClr val="222222"/>
              </a:solidFill>
              <a:latin typeface="Helvetica Neue Light"/>
              <a:ea typeface="Helvetica Neue Light"/>
              <a:cs typeface="Helvetica Neue Light"/>
              <a:sym typeface="Helvetica Neue Light"/>
            </a:endParaRPr>
          </a:p>
        </p:txBody>
      </p:sp>
      <p:sp>
        <p:nvSpPr>
          <p:cNvPr id="165" name="Google Shape;165;p38"/>
          <p:cNvSpPr/>
          <p:nvPr/>
        </p:nvSpPr>
        <p:spPr>
          <a:xfrm>
            <a:off x="1040599" y="1622832"/>
            <a:ext cx="1409100" cy="5841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FFFFFF"/>
                </a:solidFill>
                <a:latin typeface="Helvetica Neue Light"/>
                <a:ea typeface="Helvetica Neue Light"/>
                <a:cs typeface="Helvetica Neue Light"/>
                <a:sym typeface="Helvetica Neue Light"/>
              </a:rPr>
              <a:t>Introducción a Seaborn</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52" name="Google Shape;152;p38"/>
          <p:cNvSpPr/>
          <p:nvPr/>
        </p:nvSpPr>
        <p:spPr>
          <a:xfrm>
            <a:off x="4029350" y="3686800"/>
            <a:ext cx="2141400" cy="330600"/>
          </a:xfrm>
          <a:prstGeom prst="rect">
            <a:avLst/>
          </a:prstGeom>
          <a:solidFill>
            <a:srgbClr val="F8F8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Helvetica Neue Light"/>
                <a:ea typeface="Helvetica Neue Light"/>
                <a:cs typeface="Helvetica Neue Light"/>
                <a:sym typeface="Helvetica Neue Light"/>
              </a:rPr>
              <a:t>Supervisado</a:t>
            </a:r>
            <a:endParaRPr b="0" i="0" sz="1200" u="none" cap="none" strike="noStrike">
              <a:solidFill>
                <a:srgbClr val="222222"/>
              </a:solidFill>
              <a:latin typeface="Helvetica Neue Light"/>
              <a:ea typeface="Helvetica Neue Light"/>
              <a:cs typeface="Helvetica Neue Light"/>
              <a:sym typeface="Helvetica Neue Light"/>
            </a:endParaRPr>
          </a:p>
        </p:txBody>
      </p:sp>
      <p:sp>
        <p:nvSpPr>
          <p:cNvPr id="166" name="Google Shape;166;p38"/>
          <p:cNvSpPr/>
          <p:nvPr/>
        </p:nvSpPr>
        <p:spPr>
          <a:xfrm>
            <a:off x="4029350" y="4242625"/>
            <a:ext cx="2141400" cy="330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222222"/>
                </a:solidFill>
                <a:latin typeface="Helvetica Neue Light"/>
                <a:ea typeface="Helvetica Neue Light"/>
                <a:cs typeface="Helvetica Neue Light"/>
                <a:sym typeface="Helvetica Neue Light"/>
              </a:rPr>
              <a:t>No Supervisado</a:t>
            </a:r>
            <a:endParaRPr b="0" i="0" sz="1200" u="none" cap="none" strike="noStrike">
              <a:solidFill>
                <a:srgbClr val="222222"/>
              </a:solidFill>
              <a:latin typeface="Helvetica Neue Light"/>
              <a:ea typeface="Helvetica Neue Light"/>
              <a:cs typeface="Helvetica Neue Light"/>
              <a:sym typeface="Helvetica Neue Light"/>
            </a:endParaRPr>
          </a:p>
        </p:txBody>
      </p:sp>
      <p:sp>
        <p:nvSpPr>
          <p:cNvPr id="167" name="Google Shape;167;p38"/>
          <p:cNvSpPr/>
          <p:nvPr/>
        </p:nvSpPr>
        <p:spPr>
          <a:xfrm>
            <a:off x="1040599" y="4320532"/>
            <a:ext cx="1409100" cy="5841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FFFFFF"/>
                </a:solidFill>
                <a:latin typeface="Helvetica Neue Light"/>
                <a:ea typeface="Helvetica Neue Light"/>
                <a:cs typeface="Helvetica Neue Light"/>
                <a:sym typeface="Helvetica Neue Light"/>
              </a:rPr>
              <a:t>Introducción Scikit-Learn</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68" name="Google Shape;168;p38"/>
          <p:cNvCxnSpPr>
            <a:stCxn id="148" idx="3"/>
            <a:endCxn id="166" idx="1"/>
          </p:cNvCxnSpPr>
          <p:nvPr/>
        </p:nvCxnSpPr>
        <p:spPr>
          <a:xfrm>
            <a:off x="2449699" y="3852107"/>
            <a:ext cx="1579800" cy="555900"/>
          </a:xfrm>
          <a:prstGeom prst="bentConnector3">
            <a:avLst>
              <a:gd fmla="val 49995" name="adj1"/>
            </a:avLst>
          </a:prstGeom>
          <a:noFill/>
          <a:ln cap="flat" cmpd="sng" w="9525">
            <a:solidFill>
              <a:srgbClr val="CCCCCC"/>
            </a:solidFill>
            <a:prstDash val="solid"/>
            <a:round/>
            <a:headEnd len="sm" w="sm" type="none"/>
            <a:tailEnd len="med" w="med" type="oval"/>
          </a:ln>
        </p:spPr>
      </p:cxnSp>
      <p:cxnSp>
        <p:nvCxnSpPr>
          <p:cNvPr id="169" name="Google Shape;169;p38"/>
          <p:cNvCxnSpPr>
            <a:stCxn id="165" idx="3"/>
            <a:endCxn id="154" idx="1"/>
          </p:cNvCxnSpPr>
          <p:nvPr/>
        </p:nvCxnSpPr>
        <p:spPr>
          <a:xfrm flipH="1" rot="10800000">
            <a:off x="2449699" y="1460382"/>
            <a:ext cx="1579800" cy="454500"/>
          </a:xfrm>
          <a:prstGeom prst="bentConnector3">
            <a:avLst>
              <a:gd fmla="val 49995" name="adj1"/>
            </a:avLst>
          </a:prstGeom>
          <a:noFill/>
          <a:ln cap="flat" cmpd="sng" w="9525">
            <a:solidFill>
              <a:srgbClr val="CCCCCC"/>
            </a:solidFill>
            <a:prstDash val="solid"/>
            <a:round/>
            <a:headEnd len="sm" w="sm" type="none"/>
            <a:tailEnd len="med" w="med" type="oval"/>
          </a:ln>
        </p:spPr>
      </p:cxnSp>
      <p:cxnSp>
        <p:nvCxnSpPr>
          <p:cNvPr id="170" name="Google Shape;170;p38"/>
          <p:cNvCxnSpPr>
            <a:stCxn id="165" idx="3"/>
            <a:endCxn id="156" idx="1"/>
          </p:cNvCxnSpPr>
          <p:nvPr/>
        </p:nvCxnSpPr>
        <p:spPr>
          <a:xfrm>
            <a:off x="2449699" y="1914882"/>
            <a:ext cx="1579800" cy="600"/>
          </a:xfrm>
          <a:prstGeom prst="bentConnector3">
            <a:avLst>
              <a:gd fmla="val 49995" name="adj1"/>
            </a:avLst>
          </a:prstGeom>
          <a:noFill/>
          <a:ln cap="flat" cmpd="sng" w="9525">
            <a:solidFill>
              <a:srgbClr val="CCCCCC"/>
            </a:solidFill>
            <a:prstDash val="solid"/>
            <a:round/>
            <a:headEnd len="sm" w="sm" type="none"/>
            <a:tailEnd len="med" w="med" type="oval"/>
          </a:ln>
        </p:spPr>
      </p:cxnSp>
      <p:cxnSp>
        <p:nvCxnSpPr>
          <p:cNvPr id="171" name="Google Shape;171;p38"/>
          <p:cNvCxnSpPr>
            <a:stCxn id="165" idx="3"/>
            <a:endCxn id="162" idx="1"/>
          </p:cNvCxnSpPr>
          <p:nvPr/>
        </p:nvCxnSpPr>
        <p:spPr>
          <a:xfrm>
            <a:off x="2449699" y="1914882"/>
            <a:ext cx="1579800" cy="454200"/>
          </a:xfrm>
          <a:prstGeom prst="bentConnector3">
            <a:avLst>
              <a:gd fmla="val 49995" name="adj1"/>
            </a:avLst>
          </a:prstGeom>
          <a:noFill/>
          <a:ln cap="flat" cmpd="sng" w="9525">
            <a:solidFill>
              <a:srgbClr val="CCCCCC"/>
            </a:solidFill>
            <a:prstDash val="solid"/>
            <a:round/>
            <a:headEnd len="sm" w="sm" type="none"/>
            <a:tailEnd len="med" w="med" type="oval"/>
          </a:ln>
        </p:spPr>
      </p:cxnSp>
      <p:cxnSp>
        <p:nvCxnSpPr>
          <p:cNvPr id="172" name="Google Shape;172;p38"/>
          <p:cNvCxnSpPr>
            <a:stCxn id="165" idx="3"/>
            <a:endCxn id="163" idx="1"/>
          </p:cNvCxnSpPr>
          <p:nvPr/>
        </p:nvCxnSpPr>
        <p:spPr>
          <a:xfrm>
            <a:off x="2449699" y="1914882"/>
            <a:ext cx="1579800" cy="954600"/>
          </a:xfrm>
          <a:prstGeom prst="bentConnector3">
            <a:avLst>
              <a:gd fmla="val 49995" name="adj1"/>
            </a:avLst>
          </a:prstGeom>
          <a:noFill/>
          <a:ln cap="flat" cmpd="sng" w="9525">
            <a:solidFill>
              <a:srgbClr val="CCCCCC"/>
            </a:solidFill>
            <a:prstDash val="solid"/>
            <a:round/>
            <a:headEnd len="sm" w="sm" type="none"/>
            <a:tailEnd len="med" w="med" type="oval"/>
          </a:ln>
        </p:spPr>
      </p:cxnSp>
      <p:cxnSp>
        <p:nvCxnSpPr>
          <p:cNvPr id="173" name="Google Shape;173;p38"/>
          <p:cNvCxnSpPr>
            <a:stCxn id="165" idx="3"/>
            <a:endCxn id="164" idx="1"/>
          </p:cNvCxnSpPr>
          <p:nvPr/>
        </p:nvCxnSpPr>
        <p:spPr>
          <a:xfrm>
            <a:off x="2449699" y="1914882"/>
            <a:ext cx="1579800" cy="1468800"/>
          </a:xfrm>
          <a:prstGeom prst="bentConnector3">
            <a:avLst>
              <a:gd fmla="val 49995" name="adj1"/>
            </a:avLst>
          </a:prstGeom>
          <a:noFill/>
          <a:ln cap="flat" cmpd="sng" w="9525">
            <a:solidFill>
              <a:srgbClr val="CCCCCC"/>
            </a:solidFill>
            <a:prstDash val="solid"/>
            <a:round/>
            <a:headEnd len="sm" w="sm" type="none"/>
            <a:tailEnd len="med" w="med" type="oval"/>
          </a:ln>
        </p:spPr>
      </p:cxnSp>
      <p:cxnSp>
        <p:nvCxnSpPr>
          <p:cNvPr id="174" name="Google Shape;174;p38"/>
          <p:cNvCxnSpPr>
            <a:stCxn id="154" idx="3"/>
            <a:endCxn id="153" idx="1"/>
          </p:cNvCxnSpPr>
          <p:nvPr/>
        </p:nvCxnSpPr>
        <p:spPr>
          <a:xfrm flipH="1" rot="10800000">
            <a:off x="6170750" y="879425"/>
            <a:ext cx="615900" cy="581100"/>
          </a:xfrm>
          <a:prstGeom prst="bentConnector3">
            <a:avLst>
              <a:gd fmla="val 50004" name="adj1"/>
            </a:avLst>
          </a:prstGeom>
          <a:noFill/>
          <a:ln cap="flat" cmpd="sng" w="9525">
            <a:solidFill>
              <a:srgbClr val="CCCCCC"/>
            </a:solidFill>
            <a:prstDash val="solid"/>
            <a:round/>
            <a:headEnd len="sm" w="sm" type="none"/>
            <a:tailEnd len="med" w="med" type="oval"/>
          </a:ln>
        </p:spPr>
      </p:cxnSp>
      <p:cxnSp>
        <p:nvCxnSpPr>
          <p:cNvPr id="175" name="Google Shape;175;p38"/>
          <p:cNvCxnSpPr>
            <a:stCxn id="154" idx="3"/>
            <a:endCxn id="155" idx="1"/>
          </p:cNvCxnSpPr>
          <p:nvPr/>
        </p:nvCxnSpPr>
        <p:spPr>
          <a:xfrm flipH="1" rot="10800000">
            <a:off x="6170750" y="1378925"/>
            <a:ext cx="615900" cy="81600"/>
          </a:xfrm>
          <a:prstGeom prst="bentConnector3">
            <a:avLst>
              <a:gd fmla="val 50004" name="adj1"/>
            </a:avLst>
          </a:prstGeom>
          <a:noFill/>
          <a:ln cap="flat" cmpd="sng" w="9525">
            <a:solidFill>
              <a:srgbClr val="CCCCCC"/>
            </a:solidFill>
            <a:prstDash val="solid"/>
            <a:round/>
            <a:headEnd len="sm" w="sm" type="none"/>
            <a:tailEnd len="med" w="med" type="oval"/>
          </a:ln>
        </p:spPr>
      </p:cxnSp>
      <p:cxnSp>
        <p:nvCxnSpPr>
          <p:cNvPr id="176" name="Google Shape;176;p38"/>
          <p:cNvCxnSpPr>
            <a:stCxn id="156" idx="3"/>
            <a:endCxn id="157" idx="1"/>
          </p:cNvCxnSpPr>
          <p:nvPr/>
        </p:nvCxnSpPr>
        <p:spPr>
          <a:xfrm flipH="1" rot="10800000">
            <a:off x="6170750" y="1809575"/>
            <a:ext cx="615900" cy="105300"/>
          </a:xfrm>
          <a:prstGeom prst="bentConnector3">
            <a:avLst>
              <a:gd fmla="val 50004" name="adj1"/>
            </a:avLst>
          </a:prstGeom>
          <a:noFill/>
          <a:ln cap="flat" cmpd="sng" w="9525">
            <a:solidFill>
              <a:srgbClr val="CCCCCC"/>
            </a:solidFill>
            <a:prstDash val="solid"/>
            <a:round/>
            <a:headEnd len="sm" w="sm" type="none"/>
            <a:tailEnd len="med" w="med" type="oval"/>
          </a:ln>
        </p:spPr>
      </p:cxnSp>
      <p:cxnSp>
        <p:nvCxnSpPr>
          <p:cNvPr id="177" name="Google Shape;177;p38"/>
          <p:cNvCxnSpPr>
            <a:stCxn id="156" idx="3"/>
            <a:endCxn id="158" idx="1"/>
          </p:cNvCxnSpPr>
          <p:nvPr/>
        </p:nvCxnSpPr>
        <p:spPr>
          <a:xfrm>
            <a:off x="6170750" y="1914875"/>
            <a:ext cx="615900" cy="344700"/>
          </a:xfrm>
          <a:prstGeom prst="bentConnector3">
            <a:avLst>
              <a:gd fmla="val 50004" name="adj1"/>
            </a:avLst>
          </a:prstGeom>
          <a:noFill/>
          <a:ln cap="flat" cmpd="sng" w="9525">
            <a:solidFill>
              <a:srgbClr val="CCCCCC"/>
            </a:solidFill>
            <a:prstDash val="solid"/>
            <a:round/>
            <a:headEnd len="sm" w="sm" type="none"/>
            <a:tailEnd len="med" w="med" type="oval"/>
          </a:ln>
        </p:spPr>
      </p:cxnSp>
      <p:cxnSp>
        <p:nvCxnSpPr>
          <p:cNvPr id="178" name="Google Shape;178;p38"/>
          <p:cNvCxnSpPr>
            <a:stCxn id="156" idx="3"/>
            <a:endCxn id="159" idx="1"/>
          </p:cNvCxnSpPr>
          <p:nvPr/>
        </p:nvCxnSpPr>
        <p:spPr>
          <a:xfrm>
            <a:off x="6170750" y="1914875"/>
            <a:ext cx="615900" cy="794700"/>
          </a:xfrm>
          <a:prstGeom prst="bentConnector3">
            <a:avLst>
              <a:gd fmla="val 50004" name="adj1"/>
            </a:avLst>
          </a:prstGeom>
          <a:noFill/>
          <a:ln cap="flat" cmpd="sng" w="9525">
            <a:solidFill>
              <a:srgbClr val="CCCCCC"/>
            </a:solidFill>
            <a:prstDash val="solid"/>
            <a:round/>
            <a:headEnd len="sm" w="sm" type="none"/>
            <a:tailEnd len="med" w="med" type="oval"/>
          </a:ln>
        </p:spPr>
      </p:cxnSp>
      <p:cxnSp>
        <p:nvCxnSpPr>
          <p:cNvPr id="179" name="Google Shape;179;p38"/>
          <p:cNvCxnSpPr>
            <a:stCxn id="156" idx="3"/>
            <a:endCxn id="160" idx="1"/>
          </p:cNvCxnSpPr>
          <p:nvPr/>
        </p:nvCxnSpPr>
        <p:spPr>
          <a:xfrm>
            <a:off x="6170750" y="1914875"/>
            <a:ext cx="615900" cy="1221300"/>
          </a:xfrm>
          <a:prstGeom prst="bentConnector3">
            <a:avLst>
              <a:gd fmla="val 50004" name="adj1"/>
            </a:avLst>
          </a:prstGeom>
          <a:noFill/>
          <a:ln cap="flat" cmpd="sng" w="9525">
            <a:solidFill>
              <a:srgbClr val="CCCCCC"/>
            </a:solidFill>
            <a:prstDash val="solid"/>
            <a:round/>
            <a:headEnd len="sm" w="sm" type="none"/>
            <a:tailEnd len="med" w="med" type="oval"/>
          </a:ln>
        </p:spPr>
      </p:cxnSp>
      <p:cxnSp>
        <p:nvCxnSpPr>
          <p:cNvPr id="180" name="Google Shape;180;p38"/>
          <p:cNvCxnSpPr>
            <a:stCxn id="156" idx="3"/>
            <a:endCxn id="161" idx="1"/>
          </p:cNvCxnSpPr>
          <p:nvPr/>
        </p:nvCxnSpPr>
        <p:spPr>
          <a:xfrm>
            <a:off x="6170750" y="1914875"/>
            <a:ext cx="615900" cy="1625700"/>
          </a:xfrm>
          <a:prstGeom prst="bentConnector3">
            <a:avLst>
              <a:gd fmla="val 50004" name="adj1"/>
            </a:avLst>
          </a:prstGeom>
          <a:noFill/>
          <a:ln cap="flat" cmpd="sng" w="9525">
            <a:solidFill>
              <a:srgbClr val="CCCCCC"/>
            </a:solidFill>
            <a:prstDash val="solid"/>
            <a:round/>
            <a:headEnd len="sm" w="sm" type="none"/>
            <a:tailEnd len="med" w="med" type="oval"/>
          </a:ln>
        </p:spPr>
      </p:cxnSp>
      <p:cxnSp>
        <p:nvCxnSpPr>
          <p:cNvPr id="181" name="Google Shape;181;p38"/>
          <p:cNvCxnSpPr>
            <a:stCxn id="165" idx="3"/>
            <a:endCxn id="149" idx="1"/>
          </p:cNvCxnSpPr>
          <p:nvPr/>
        </p:nvCxnSpPr>
        <p:spPr>
          <a:xfrm flipH="1" rot="10800000">
            <a:off x="2449699" y="879282"/>
            <a:ext cx="1579800" cy="1035600"/>
          </a:xfrm>
          <a:prstGeom prst="bentConnector3">
            <a:avLst>
              <a:gd fmla="val 49995" name="adj1"/>
            </a:avLst>
          </a:prstGeom>
          <a:noFill/>
          <a:ln cap="flat" cmpd="sng" w="9525">
            <a:solidFill>
              <a:srgbClr val="CCCCCC"/>
            </a:solidFill>
            <a:prstDash val="solid"/>
            <a:round/>
            <a:headEnd len="sm" w="sm" type="none"/>
            <a:tailEnd len="med" w="med" type="oval"/>
          </a:ln>
        </p:spPr>
      </p:cxnSp>
      <p:cxnSp>
        <p:nvCxnSpPr>
          <p:cNvPr id="182" name="Google Shape;182;p38"/>
          <p:cNvCxnSpPr/>
          <p:nvPr/>
        </p:nvCxnSpPr>
        <p:spPr>
          <a:xfrm flipH="1" rot="10800000">
            <a:off x="2449699" y="510282"/>
            <a:ext cx="1571100" cy="14052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83" name="Google Shape;183;p38"/>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8"/>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pic>
        <p:nvPicPr>
          <p:cNvPr id="185" name="Google Shape;185;p38"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527" name="Google Shape;527;p83"/>
          <p:cNvSpPr txBox="1"/>
          <p:nvPr/>
        </p:nvSpPr>
        <p:spPr>
          <a:xfrm>
            <a:off x="473350" y="1626100"/>
            <a:ext cx="71694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1" i="0" lang="es-419" sz="2500" u="none" cap="none" strike="noStrike">
                <a:solidFill>
                  <a:srgbClr val="B7B7B7"/>
                </a:solidFill>
                <a:latin typeface="DM Sans"/>
                <a:ea typeface="DM Sans"/>
                <a:cs typeface="DM Sans"/>
                <a:sym typeface="DM Sans"/>
              </a:rPr>
              <a:t>Surfeando en Seaborn.</a:t>
            </a:r>
            <a:endParaRPr b="1"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rgbClr val="B7B7B7"/>
                </a:solidFill>
                <a:latin typeface="DM Sans"/>
                <a:ea typeface="DM Sans"/>
                <a:cs typeface="DM Sans"/>
                <a:sym typeface="DM Sans"/>
              </a:rPr>
              <a:t>El profesor hará una demostración, compartiendo pantalla, de un ejemplo de Categorical plots en Seaborn</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rgbClr val="83AEFB"/>
                </a:solidFill>
                <a:latin typeface="DM Sans"/>
                <a:ea typeface="DM Sans"/>
                <a:cs typeface="DM Sans"/>
                <a:sym typeface="DM Sans"/>
              </a:rPr>
              <a:t>Tiempo estimado: 15 minutos</a:t>
            </a:r>
            <a:endParaRPr b="0" i="0" sz="2500" u="none" cap="none" strike="noStrike">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528" name="Google Shape;528;p83"/>
          <p:cNvGrpSpPr/>
          <p:nvPr/>
        </p:nvGrpSpPr>
        <p:grpSpPr>
          <a:xfrm>
            <a:off x="473351" y="619523"/>
            <a:ext cx="738900" cy="738900"/>
            <a:chOff x="473351" y="619523"/>
            <a:chExt cx="738900" cy="738900"/>
          </a:xfrm>
        </p:grpSpPr>
        <p:sp>
          <p:nvSpPr>
            <p:cNvPr id="529" name="Google Shape;529;p8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0" name="Google Shape;530;p8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4"/>
          <p:cNvSpPr txBox="1"/>
          <p:nvPr/>
        </p:nvSpPr>
        <p:spPr>
          <a:xfrm>
            <a:off x="473350" y="619525"/>
            <a:ext cx="71928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Comparación desgregando por dos categorías</a:t>
            </a:r>
            <a:endParaRPr b="1" i="0" sz="4000" u="none" cap="none" strike="noStrike">
              <a:solidFill>
                <a:schemeClr val="dk1"/>
              </a:solidFill>
              <a:latin typeface="DM Sans"/>
              <a:ea typeface="DM Sans"/>
              <a:cs typeface="DM Sans"/>
              <a:sym typeface="DM Sans"/>
            </a:endParaRPr>
          </a:p>
        </p:txBody>
      </p:sp>
      <p:sp>
        <p:nvSpPr>
          <p:cNvPr id="536" name="Google Shape;536;p84"/>
          <p:cNvSpPr txBox="1"/>
          <p:nvPr/>
        </p:nvSpPr>
        <p:spPr>
          <a:xfrm>
            <a:off x="473350" y="2087625"/>
            <a:ext cx="4218300" cy="1975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Helvetica Neue Light"/>
              <a:buChar char="✓"/>
            </a:pPr>
            <a:r>
              <a:rPr b="0" i="0" lang="es-419" sz="1350" u="none" cap="none" strike="noStrike">
                <a:solidFill>
                  <a:schemeClr val="dk1"/>
                </a:solidFill>
                <a:latin typeface="DM Sans"/>
                <a:ea typeface="DM Sans"/>
                <a:cs typeface="DM Sans"/>
                <a:sym typeface="DM Sans"/>
              </a:rPr>
              <a:t>Si bien los ejemplos anteriores nos permitían visualizar las distribuciones de acuerdo a una categoría, podríamos querer visualizar los datos en base a </a:t>
            </a:r>
            <a:r>
              <a:rPr b="1" i="0" lang="es-419" sz="1350" u="none" cap="none" strike="noStrike">
                <a:solidFill>
                  <a:schemeClr val="dk1"/>
                </a:solidFill>
                <a:latin typeface="DM Sans"/>
                <a:ea typeface="DM Sans"/>
                <a:cs typeface="DM Sans"/>
                <a:sym typeface="DM Sans"/>
              </a:rPr>
              <a:t>dos</a:t>
            </a:r>
            <a:r>
              <a:rPr b="0" i="0" lang="es-419" sz="1350" u="none" cap="none" strike="noStrike">
                <a:solidFill>
                  <a:schemeClr val="dk1"/>
                </a:solidFill>
                <a:latin typeface="DM Sans"/>
                <a:ea typeface="DM Sans"/>
                <a:cs typeface="DM Sans"/>
                <a:sym typeface="DM Sans"/>
              </a:rPr>
              <a:t> variables distintas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90FF"/>
              </a:buClr>
              <a:buSzPts val="1350"/>
              <a:buFont typeface="Helvetica Neue Light"/>
              <a:buChar char="✓"/>
            </a:pPr>
            <a:r>
              <a:rPr b="0" i="0" lang="es-419" sz="1350" u="none" cap="none" strike="noStrike">
                <a:solidFill>
                  <a:schemeClr val="dk1"/>
                </a:solidFill>
                <a:highlight>
                  <a:srgbClr val="EAFF6A"/>
                </a:highlight>
                <a:latin typeface="DM Sans"/>
                <a:ea typeface="DM Sans"/>
                <a:cs typeface="DM Sans"/>
                <a:sym typeface="DM Sans"/>
              </a:rPr>
              <a:t>sns.catplot</a:t>
            </a:r>
            <a:r>
              <a:rPr b="0" i="0" lang="es-419" sz="1350" u="none" cap="none" strike="noStrike">
                <a:solidFill>
                  <a:schemeClr val="dk1"/>
                </a:solidFill>
                <a:latin typeface="DM Sans"/>
                <a:ea typeface="DM Sans"/>
                <a:cs typeface="DM Sans"/>
                <a:sym typeface="DM Sans"/>
              </a:rPr>
              <a:t> con el parámetro </a:t>
            </a:r>
            <a:r>
              <a:rPr b="0" i="0" lang="es-419" sz="1350" u="none" cap="none" strike="noStrike">
                <a:solidFill>
                  <a:schemeClr val="dk1"/>
                </a:solidFill>
                <a:highlight>
                  <a:srgbClr val="EAFF6A"/>
                </a:highlight>
                <a:latin typeface="DM Sans"/>
                <a:ea typeface="DM Sans"/>
                <a:cs typeface="DM Sans"/>
                <a:sym typeface="DM Sans"/>
              </a:rPr>
              <a:t>kind='violin' </a:t>
            </a:r>
            <a:r>
              <a:rPr b="0" i="0" lang="es-419" sz="1350" u="none" cap="none" strike="noStrike">
                <a:solidFill>
                  <a:schemeClr val="dk1"/>
                </a:solidFill>
                <a:latin typeface="DM Sans"/>
                <a:ea typeface="DM Sans"/>
                <a:cs typeface="DM Sans"/>
                <a:sym typeface="DM Sans"/>
              </a:rPr>
              <a:t>permite comparar distribuciones separando los datos en base a </a:t>
            </a:r>
            <a:r>
              <a:rPr b="1" i="0" lang="es-419" sz="1350" u="none" cap="none" strike="noStrike">
                <a:solidFill>
                  <a:schemeClr val="dk1"/>
                </a:solidFill>
                <a:latin typeface="DM Sans"/>
                <a:ea typeface="DM Sans"/>
                <a:cs typeface="DM Sans"/>
                <a:sym typeface="DM Sans"/>
              </a:rPr>
              <a:t>dos categorías</a:t>
            </a:r>
            <a:r>
              <a:rPr b="0" i="0" lang="es-419" sz="1350" u="none" cap="none" strike="noStrike">
                <a:solidFill>
                  <a:schemeClr val="dk1"/>
                </a:solidFill>
                <a:latin typeface="DM Sans"/>
                <a:ea typeface="DM Sans"/>
                <a:cs typeface="DM Sans"/>
                <a:sym typeface="DM Sans"/>
              </a:rPr>
              <a:t> </a:t>
            </a:r>
            <a:r>
              <a:rPr b="1" i="0" lang="es-419" sz="1350" u="none" cap="none" strike="noStrike">
                <a:solidFill>
                  <a:schemeClr val="dk1"/>
                </a:solidFill>
                <a:latin typeface="DM Sans"/>
                <a:ea typeface="DM Sans"/>
                <a:cs typeface="DM Sans"/>
                <a:sym typeface="DM Sans"/>
              </a:rPr>
              <a:t>simultáneamente</a:t>
            </a:r>
            <a:r>
              <a:rPr b="0" i="0" lang="es-419"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5"/>
          <p:cNvSpPr txBox="1"/>
          <p:nvPr/>
        </p:nvSpPr>
        <p:spPr>
          <a:xfrm>
            <a:off x="473350" y="619525"/>
            <a:ext cx="71928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Desgregación en base a duración y dieta</a:t>
            </a:r>
            <a:endParaRPr b="1" i="0" sz="4000" u="none" cap="none" strike="noStrike">
              <a:solidFill>
                <a:schemeClr val="dk1"/>
              </a:solidFill>
              <a:latin typeface="DM Sans"/>
              <a:ea typeface="DM Sans"/>
              <a:cs typeface="DM Sans"/>
              <a:sym typeface="DM Sans"/>
            </a:endParaRPr>
          </a:p>
        </p:txBody>
      </p:sp>
      <p:sp>
        <p:nvSpPr>
          <p:cNvPr id="542" name="Google Shape;542;p85"/>
          <p:cNvSpPr txBox="1"/>
          <p:nvPr/>
        </p:nvSpPr>
        <p:spPr>
          <a:xfrm>
            <a:off x="473350" y="2087625"/>
            <a:ext cx="4218300" cy="6003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100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Visualicemos las pulsaciones en base a la duración de la actividad y al tipo de dieta:</a:t>
            </a:r>
            <a:endParaRPr b="0" i="0" sz="1350" u="none" cap="none" strike="noStrike">
              <a:solidFill>
                <a:schemeClr val="dk1"/>
              </a:solidFill>
              <a:latin typeface="DM Sans"/>
              <a:ea typeface="DM Sans"/>
              <a:cs typeface="DM Sans"/>
              <a:sym typeface="DM Sans"/>
            </a:endParaRPr>
          </a:p>
        </p:txBody>
      </p:sp>
      <p:sp>
        <p:nvSpPr>
          <p:cNvPr id="543" name="Google Shape;543;p85"/>
          <p:cNvSpPr txBox="1"/>
          <p:nvPr/>
        </p:nvSpPr>
        <p:spPr>
          <a:xfrm>
            <a:off x="668950" y="2880588"/>
            <a:ext cx="7923300" cy="10065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FFFFFF"/>
                </a:solidFill>
                <a:highlight>
                  <a:srgbClr val="000000"/>
                </a:highlight>
                <a:latin typeface="Roboto Mono"/>
                <a:ea typeface="Roboto Mono"/>
                <a:cs typeface="Roboto Mono"/>
                <a:sym typeface="Roboto Mono"/>
              </a:rPr>
              <a:t>ax = sns.catplot(data=df_ejercicio, kind=</a:t>
            </a:r>
            <a:r>
              <a:rPr b="0" i="0" lang="es-419" sz="1200" u="none" cap="none" strike="noStrike">
                <a:solidFill>
                  <a:srgbClr val="A2FCA2"/>
                </a:solidFill>
                <a:highlight>
                  <a:srgbClr val="000000"/>
                </a:highlight>
                <a:latin typeface="Roboto Mono"/>
                <a:ea typeface="Roboto Mono"/>
                <a:cs typeface="Roboto Mono"/>
                <a:sym typeface="Roboto Mono"/>
              </a:rPr>
              <a:t>'violin'</a:t>
            </a:r>
            <a:r>
              <a:rPr b="0" i="0" lang="es-419" sz="1200" u="none" cap="none" strike="noStrike">
                <a:solidFill>
                  <a:srgbClr val="FFFFFF"/>
                </a:solidFill>
                <a:highlight>
                  <a:srgbClr val="000000"/>
                </a:highlight>
                <a:latin typeface="Roboto Mono"/>
                <a:ea typeface="Roboto Mono"/>
                <a:cs typeface="Roboto Mono"/>
                <a:sym typeface="Roboto Mono"/>
              </a:rPr>
              <a:t>, x=</a:t>
            </a:r>
            <a:r>
              <a:rPr b="0" i="0" lang="es-419" sz="1200" u="none" cap="none" strike="noStrike">
                <a:solidFill>
                  <a:srgbClr val="A2FCA2"/>
                </a:solidFill>
                <a:highlight>
                  <a:srgbClr val="000000"/>
                </a:highlight>
                <a:latin typeface="Roboto Mono"/>
                <a:ea typeface="Roboto Mono"/>
                <a:cs typeface="Roboto Mono"/>
                <a:sym typeface="Roboto Mono"/>
              </a:rPr>
              <a:t>'time'</a:t>
            </a:r>
            <a:r>
              <a:rPr b="0" i="0" lang="es-419" sz="1200" u="none" cap="none" strike="noStrike">
                <a:solidFill>
                  <a:srgbClr val="FFFFFF"/>
                </a:solidFill>
                <a:highlight>
                  <a:srgbClr val="000000"/>
                </a:highlight>
                <a:latin typeface="Roboto Mono"/>
                <a:ea typeface="Roboto Mono"/>
                <a:cs typeface="Roboto Mono"/>
                <a:sym typeface="Roboto Mono"/>
              </a:rPr>
              <a:t>, y=</a:t>
            </a:r>
            <a:r>
              <a:rPr b="0" i="0" lang="es-419" sz="1200" u="none" cap="none" strike="noStrike">
                <a:solidFill>
                  <a:srgbClr val="A2FCA2"/>
                </a:solidFill>
                <a:highlight>
                  <a:srgbClr val="000000"/>
                </a:highlight>
                <a:latin typeface="Roboto Mono"/>
                <a:ea typeface="Roboto Mono"/>
                <a:cs typeface="Roboto Mono"/>
                <a:sym typeface="Roboto Mono"/>
              </a:rPr>
              <a:t>'pulse'</a:t>
            </a:r>
            <a:r>
              <a:rPr b="0" i="0" lang="es-419" sz="1200" u="none" cap="none" strike="noStrike">
                <a:solidFill>
                  <a:srgbClr val="FFFFFF"/>
                </a:solidFill>
                <a:highlight>
                  <a:srgbClr val="000000"/>
                </a:highlight>
                <a:latin typeface="Roboto Mono"/>
                <a:ea typeface="Roboto Mono"/>
                <a:cs typeface="Roboto Mono"/>
                <a:sym typeface="Roboto Mono"/>
              </a:rPr>
              <a:t>, hue=</a:t>
            </a:r>
            <a:r>
              <a:rPr b="0" i="0" lang="es-419" sz="1200" u="none" cap="none" strike="noStrike">
                <a:solidFill>
                  <a:srgbClr val="A2FCA2"/>
                </a:solidFill>
                <a:highlight>
                  <a:srgbClr val="000000"/>
                </a:highlight>
                <a:latin typeface="Roboto Mono"/>
                <a:ea typeface="Roboto Mono"/>
                <a:cs typeface="Roboto Mono"/>
                <a:sym typeface="Roboto Mono"/>
              </a:rPr>
              <a:t>'diet'</a:t>
            </a:r>
            <a:r>
              <a:rPr b="0" i="0" lang="es-419" sz="1200" u="none" cap="none" strike="noStrike">
                <a:solidFill>
                  <a:srgbClr val="FFFFFF"/>
                </a:solidFill>
                <a:highlight>
                  <a:srgbClr val="000000"/>
                </a:highlight>
                <a:latin typeface="Roboto Mono"/>
                <a:ea typeface="Roboto Mono"/>
                <a:cs typeface="Roboto Mono"/>
                <a:sym typeface="Roboto Mono"/>
              </a:rPr>
              <a:t>, split=</a:t>
            </a:r>
            <a:r>
              <a:rPr b="0" i="0" lang="es-419" sz="1200" u="none" cap="none" strike="noStrike">
                <a:solidFill>
                  <a:srgbClr val="FCC28C"/>
                </a:solidFill>
                <a:highlight>
                  <a:srgbClr val="000000"/>
                </a:highlight>
                <a:latin typeface="Roboto Mono"/>
                <a:ea typeface="Roboto Mono"/>
                <a:cs typeface="Roboto Mono"/>
                <a:sym typeface="Roboto Mono"/>
              </a:rPr>
              <a:t>True</a:t>
            </a:r>
            <a:r>
              <a:rPr b="0" i="0" lang="es-419" sz="1200" u="none" cap="none" strike="noStrike">
                <a:solidFill>
                  <a:srgbClr val="FFFFFF"/>
                </a:solidFill>
                <a:highlight>
                  <a:srgbClr val="000000"/>
                </a:highlight>
                <a:latin typeface="Roboto Mono"/>
                <a:ea typeface="Roboto Mono"/>
                <a:cs typeface="Roboto Mono"/>
                <a:sym typeface="Roboto Mono"/>
              </a:rPr>
              <a:t>)</a:t>
            </a:r>
            <a:br>
              <a:rPr b="0" i="0" lang="es-419" sz="1200" u="none" cap="none" strike="noStrike">
                <a:solidFill>
                  <a:srgbClr val="FFFFFF"/>
                </a:solidFill>
                <a:highlight>
                  <a:srgbClr val="000000"/>
                </a:highlight>
                <a:latin typeface="Roboto Mono"/>
                <a:ea typeface="Roboto Mono"/>
                <a:cs typeface="Roboto Mono"/>
                <a:sym typeface="Roboto Mono"/>
              </a:rPr>
            </a:br>
            <a:r>
              <a:rPr b="0" i="0" lang="es-419" sz="1200" u="none" cap="none" strike="noStrike">
                <a:solidFill>
                  <a:srgbClr val="FFFFFF"/>
                </a:solidFill>
                <a:highlight>
                  <a:srgbClr val="000000"/>
                </a:highlight>
                <a:latin typeface="Roboto Mono"/>
                <a:ea typeface="Roboto Mono"/>
                <a:cs typeface="Roboto Mono"/>
                <a:sym typeface="Roboto Mono"/>
              </a:rPr>
              <a:t>ax.set(xlabel=</a:t>
            </a:r>
            <a:r>
              <a:rPr b="0" i="0" lang="es-419" sz="1200" u="none" cap="none" strike="noStrike">
                <a:solidFill>
                  <a:srgbClr val="A2FCA2"/>
                </a:solidFill>
                <a:highlight>
                  <a:srgbClr val="000000"/>
                </a:highlight>
                <a:latin typeface="Roboto Mono"/>
                <a:ea typeface="Roboto Mono"/>
                <a:cs typeface="Roboto Mono"/>
                <a:sym typeface="Roboto Mono"/>
              </a:rPr>
              <a:t>'Duración de ejercicio'</a:t>
            </a:r>
            <a:r>
              <a:rPr b="0" i="0" lang="es-419" sz="1200" u="none" cap="none" strike="noStrike">
                <a:solidFill>
                  <a:srgbClr val="FFFFFF"/>
                </a:solidFill>
                <a:highlight>
                  <a:srgbClr val="000000"/>
                </a:highlight>
                <a:latin typeface="Roboto Mono"/>
                <a:ea typeface="Roboto Mono"/>
                <a:cs typeface="Roboto Mono"/>
                <a:sym typeface="Roboto Mono"/>
              </a:rPr>
              <a:t>, ylabel=</a:t>
            </a:r>
            <a:r>
              <a:rPr b="0" i="0" lang="es-419" sz="1200" u="none" cap="none" strike="noStrike">
                <a:solidFill>
                  <a:srgbClr val="A2FCA2"/>
                </a:solidFill>
                <a:highlight>
                  <a:srgbClr val="000000"/>
                </a:highlight>
                <a:latin typeface="Roboto Mono"/>
                <a:ea typeface="Roboto Mono"/>
                <a:cs typeface="Roboto Mono"/>
                <a:sym typeface="Roboto Mono"/>
              </a:rPr>
              <a:t>'Frecuencia cardíaca'</a:t>
            </a:r>
            <a:r>
              <a:rPr b="0" i="0" lang="es-419" sz="1200" u="none" cap="none" strike="noStrike">
                <a:solidFill>
                  <a:srgbClr val="FFFFFF"/>
                </a:solidFill>
                <a:highlight>
                  <a:srgbClr val="000000"/>
                </a:highlight>
                <a:latin typeface="Roboto Mono"/>
                <a:ea typeface="Roboto Mono"/>
                <a:cs typeface="Roboto Mono"/>
                <a:sym typeface="Roboto Mono"/>
              </a:rPr>
              <a:t>, title=</a:t>
            </a:r>
            <a:r>
              <a:rPr b="0" i="0" lang="es-419" sz="1200" u="none" cap="none" strike="noStrike">
                <a:solidFill>
                  <a:srgbClr val="A2FCA2"/>
                </a:solidFill>
                <a:highlight>
                  <a:srgbClr val="000000"/>
                </a:highlight>
                <a:latin typeface="Roboto Mono"/>
                <a:ea typeface="Roboto Mono"/>
                <a:cs typeface="Roboto Mono"/>
                <a:sym typeface="Roboto Mono"/>
              </a:rPr>
              <a:t>'Categorización de la distribución de pulsaciones'</a:t>
            </a:r>
            <a:r>
              <a:rPr b="0" i="0" lang="es-419" sz="1200" u="none" cap="none" strike="noStrike">
                <a:solidFill>
                  <a:srgbClr val="FFFFFF"/>
                </a:solidFill>
                <a:highlight>
                  <a:srgbClr val="000000"/>
                </a:highlight>
                <a:latin typeface="Roboto Mono"/>
                <a:ea typeface="Roboto Mono"/>
                <a:cs typeface="Roboto Mono"/>
                <a:sym typeface="Roboto Mono"/>
              </a:rPr>
              <a:t>)</a:t>
            </a:r>
            <a:endParaRPr b="0" i="0" sz="1200" u="none" cap="none" strike="noStrike">
              <a:solidFill>
                <a:srgbClr val="FFFFFF"/>
              </a:solidFill>
              <a:highlight>
                <a:srgbClr val="000000"/>
              </a:highlight>
              <a:latin typeface="Roboto Mono"/>
              <a:ea typeface="Roboto Mono"/>
              <a:cs typeface="Roboto Mono"/>
              <a:sym typeface="Roboto Mon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6"/>
          <p:cNvSpPr txBox="1"/>
          <p:nvPr/>
        </p:nvSpPr>
        <p:spPr>
          <a:xfrm>
            <a:off x="473350" y="619525"/>
            <a:ext cx="7192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Resultado</a:t>
            </a:r>
            <a:endParaRPr b="1" i="0" sz="4000" u="none" cap="none" strike="noStrike">
              <a:solidFill>
                <a:schemeClr val="dk1"/>
              </a:solidFill>
              <a:latin typeface="DM Sans"/>
              <a:ea typeface="DM Sans"/>
              <a:cs typeface="DM Sans"/>
              <a:sym typeface="DM Sans"/>
            </a:endParaRPr>
          </a:p>
        </p:txBody>
      </p:sp>
      <p:pic>
        <p:nvPicPr>
          <p:cNvPr id="549" name="Google Shape;549;p86"/>
          <p:cNvPicPr preferRelativeResize="0"/>
          <p:nvPr/>
        </p:nvPicPr>
        <p:blipFill rotWithShape="1">
          <a:blip r:embed="rId3">
            <a:alphaModFix/>
          </a:blip>
          <a:srcRect b="0" l="0" r="0" t="0"/>
          <a:stretch/>
        </p:blipFill>
        <p:spPr>
          <a:xfrm>
            <a:off x="2496900" y="1298225"/>
            <a:ext cx="4016425" cy="34667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7"/>
          <p:cNvSpPr txBox="1"/>
          <p:nvPr/>
        </p:nvSpPr>
        <p:spPr>
          <a:xfrm>
            <a:off x="473350" y="619525"/>
            <a:ext cx="71928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Desgregación en base a actividad y dieta</a:t>
            </a:r>
            <a:endParaRPr b="1" i="0" sz="4000" u="none" cap="none" strike="noStrike">
              <a:solidFill>
                <a:schemeClr val="dk1"/>
              </a:solidFill>
              <a:latin typeface="DM Sans"/>
              <a:ea typeface="DM Sans"/>
              <a:cs typeface="DM Sans"/>
              <a:sym typeface="DM Sans"/>
            </a:endParaRPr>
          </a:p>
        </p:txBody>
      </p:sp>
      <p:sp>
        <p:nvSpPr>
          <p:cNvPr id="555" name="Google Shape;555;p87"/>
          <p:cNvSpPr txBox="1"/>
          <p:nvPr/>
        </p:nvSpPr>
        <p:spPr>
          <a:xfrm>
            <a:off x="473350" y="2087625"/>
            <a:ext cx="4218300" cy="80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100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Para visualizar en base a la actividad, únicamente cambiamos el valor del parámetro x</a:t>
            </a:r>
            <a:endParaRPr b="0" i="0" sz="1350" u="none" cap="none" strike="noStrike">
              <a:solidFill>
                <a:schemeClr val="dk1"/>
              </a:solidFill>
              <a:latin typeface="DM Sans"/>
              <a:ea typeface="DM Sans"/>
              <a:cs typeface="DM Sans"/>
              <a:sym typeface="DM Sans"/>
            </a:endParaRPr>
          </a:p>
        </p:txBody>
      </p:sp>
      <p:sp>
        <p:nvSpPr>
          <p:cNvPr id="556" name="Google Shape;556;p87"/>
          <p:cNvSpPr txBox="1"/>
          <p:nvPr/>
        </p:nvSpPr>
        <p:spPr>
          <a:xfrm>
            <a:off x="682375" y="2920663"/>
            <a:ext cx="7923300" cy="1006500"/>
          </a:xfrm>
          <a:prstGeom prst="rect">
            <a:avLst/>
          </a:prstGeom>
          <a:solidFill>
            <a:srgbClr val="000000"/>
          </a:solid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FFFFFF"/>
                </a:solidFill>
                <a:highlight>
                  <a:srgbClr val="000000"/>
                </a:highlight>
                <a:latin typeface="Roboto Mono"/>
                <a:ea typeface="Roboto Mono"/>
                <a:cs typeface="Roboto Mono"/>
                <a:sym typeface="Roboto Mono"/>
              </a:rPr>
              <a:t>ax = sns.catplot(data=df_ejercicio, kind=</a:t>
            </a:r>
            <a:r>
              <a:rPr b="0" i="0" lang="es-419" sz="1200" u="none" cap="none" strike="noStrike">
                <a:solidFill>
                  <a:srgbClr val="A2FCA2"/>
                </a:solidFill>
                <a:highlight>
                  <a:srgbClr val="000000"/>
                </a:highlight>
                <a:latin typeface="Roboto Mono"/>
                <a:ea typeface="Roboto Mono"/>
                <a:cs typeface="Roboto Mono"/>
                <a:sym typeface="Roboto Mono"/>
              </a:rPr>
              <a:t>'violin'</a:t>
            </a:r>
            <a:r>
              <a:rPr b="0" i="0" lang="es-419" sz="1200" u="none" cap="none" strike="noStrike">
                <a:solidFill>
                  <a:srgbClr val="FFFFFF"/>
                </a:solidFill>
                <a:highlight>
                  <a:srgbClr val="000000"/>
                </a:highlight>
                <a:latin typeface="Roboto Mono"/>
                <a:ea typeface="Roboto Mono"/>
                <a:cs typeface="Roboto Mono"/>
                <a:sym typeface="Roboto Mono"/>
              </a:rPr>
              <a:t>, x=</a:t>
            </a:r>
            <a:r>
              <a:rPr b="0" i="0" lang="es-419" sz="1200" u="none" cap="none" strike="noStrike">
                <a:solidFill>
                  <a:srgbClr val="A2FCA2"/>
                </a:solidFill>
                <a:highlight>
                  <a:srgbClr val="000000"/>
                </a:highlight>
                <a:latin typeface="Roboto Mono"/>
                <a:ea typeface="Roboto Mono"/>
                <a:cs typeface="Roboto Mono"/>
                <a:sym typeface="Roboto Mono"/>
              </a:rPr>
              <a:t>'kind'</a:t>
            </a:r>
            <a:r>
              <a:rPr b="0" i="0" lang="es-419" sz="1200" u="none" cap="none" strike="noStrike">
                <a:solidFill>
                  <a:srgbClr val="FFFFFF"/>
                </a:solidFill>
                <a:highlight>
                  <a:srgbClr val="000000"/>
                </a:highlight>
                <a:latin typeface="Roboto Mono"/>
                <a:ea typeface="Roboto Mono"/>
                <a:cs typeface="Roboto Mono"/>
                <a:sym typeface="Roboto Mono"/>
              </a:rPr>
              <a:t>, y=</a:t>
            </a:r>
            <a:r>
              <a:rPr b="0" i="0" lang="es-419" sz="1200" u="none" cap="none" strike="noStrike">
                <a:solidFill>
                  <a:srgbClr val="A2FCA2"/>
                </a:solidFill>
                <a:highlight>
                  <a:srgbClr val="000000"/>
                </a:highlight>
                <a:latin typeface="Roboto Mono"/>
                <a:ea typeface="Roboto Mono"/>
                <a:cs typeface="Roboto Mono"/>
                <a:sym typeface="Roboto Mono"/>
              </a:rPr>
              <a:t>'pulse'</a:t>
            </a:r>
            <a:r>
              <a:rPr b="0" i="0" lang="es-419" sz="1200" u="none" cap="none" strike="noStrike">
                <a:solidFill>
                  <a:srgbClr val="FFFFFF"/>
                </a:solidFill>
                <a:highlight>
                  <a:srgbClr val="000000"/>
                </a:highlight>
                <a:latin typeface="Roboto Mono"/>
                <a:ea typeface="Roboto Mono"/>
                <a:cs typeface="Roboto Mono"/>
                <a:sym typeface="Roboto Mono"/>
              </a:rPr>
              <a:t>, hue=</a:t>
            </a:r>
            <a:r>
              <a:rPr b="0" i="0" lang="es-419" sz="1200" u="none" cap="none" strike="noStrike">
                <a:solidFill>
                  <a:srgbClr val="A2FCA2"/>
                </a:solidFill>
                <a:highlight>
                  <a:srgbClr val="000000"/>
                </a:highlight>
                <a:latin typeface="Roboto Mono"/>
                <a:ea typeface="Roboto Mono"/>
                <a:cs typeface="Roboto Mono"/>
                <a:sym typeface="Roboto Mono"/>
              </a:rPr>
              <a:t>'diet'</a:t>
            </a:r>
            <a:r>
              <a:rPr b="0" i="0" lang="es-419" sz="1200" u="none" cap="none" strike="noStrike">
                <a:solidFill>
                  <a:srgbClr val="FFFFFF"/>
                </a:solidFill>
                <a:highlight>
                  <a:srgbClr val="000000"/>
                </a:highlight>
                <a:latin typeface="Roboto Mono"/>
                <a:ea typeface="Roboto Mono"/>
                <a:cs typeface="Roboto Mono"/>
                <a:sym typeface="Roboto Mono"/>
              </a:rPr>
              <a:t>, split=</a:t>
            </a:r>
            <a:r>
              <a:rPr b="0" i="0" lang="es-419" sz="1200" u="none" cap="none" strike="noStrike">
                <a:solidFill>
                  <a:srgbClr val="FCC28C"/>
                </a:solidFill>
                <a:highlight>
                  <a:srgbClr val="000000"/>
                </a:highlight>
                <a:latin typeface="Roboto Mono"/>
                <a:ea typeface="Roboto Mono"/>
                <a:cs typeface="Roboto Mono"/>
                <a:sym typeface="Roboto Mono"/>
              </a:rPr>
              <a:t>True</a:t>
            </a:r>
            <a:r>
              <a:rPr b="0" i="0" lang="es-419" sz="1200" u="none" cap="none" strike="noStrike">
                <a:solidFill>
                  <a:srgbClr val="FFFFFF"/>
                </a:solidFill>
                <a:highlight>
                  <a:srgbClr val="000000"/>
                </a:highlight>
                <a:latin typeface="Roboto Mono"/>
                <a:ea typeface="Roboto Mono"/>
                <a:cs typeface="Roboto Mono"/>
                <a:sym typeface="Roboto Mono"/>
              </a:rPr>
              <a:t>)</a:t>
            </a:r>
            <a:br>
              <a:rPr b="0" i="0" lang="es-419" sz="1200" u="none" cap="none" strike="noStrike">
                <a:solidFill>
                  <a:srgbClr val="FFFFFF"/>
                </a:solidFill>
                <a:highlight>
                  <a:srgbClr val="000000"/>
                </a:highlight>
                <a:latin typeface="Roboto Mono"/>
                <a:ea typeface="Roboto Mono"/>
                <a:cs typeface="Roboto Mono"/>
                <a:sym typeface="Roboto Mono"/>
              </a:rPr>
            </a:br>
            <a:r>
              <a:rPr b="0" i="0" lang="es-419" sz="1200" u="none" cap="none" strike="noStrike">
                <a:solidFill>
                  <a:srgbClr val="FFFFFF"/>
                </a:solidFill>
                <a:highlight>
                  <a:srgbClr val="000000"/>
                </a:highlight>
                <a:latin typeface="Roboto Mono"/>
                <a:ea typeface="Roboto Mono"/>
                <a:cs typeface="Roboto Mono"/>
                <a:sym typeface="Roboto Mono"/>
              </a:rPr>
              <a:t>ax.set(xlabel=</a:t>
            </a:r>
            <a:r>
              <a:rPr b="0" i="0" lang="es-419" sz="1200" u="none" cap="none" strike="noStrike">
                <a:solidFill>
                  <a:srgbClr val="A2FCA2"/>
                </a:solidFill>
                <a:highlight>
                  <a:srgbClr val="000000"/>
                </a:highlight>
                <a:latin typeface="Roboto Mono"/>
                <a:ea typeface="Roboto Mono"/>
                <a:cs typeface="Roboto Mono"/>
                <a:sym typeface="Roboto Mono"/>
              </a:rPr>
              <a:t>'Duración de ejercicio'</a:t>
            </a:r>
            <a:r>
              <a:rPr b="0" i="0" lang="es-419" sz="1200" u="none" cap="none" strike="noStrike">
                <a:solidFill>
                  <a:srgbClr val="FFFFFF"/>
                </a:solidFill>
                <a:highlight>
                  <a:srgbClr val="000000"/>
                </a:highlight>
                <a:latin typeface="Roboto Mono"/>
                <a:ea typeface="Roboto Mono"/>
                <a:cs typeface="Roboto Mono"/>
                <a:sym typeface="Roboto Mono"/>
              </a:rPr>
              <a:t>, ylabel=</a:t>
            </a:r>
            <a:r>
              <a:rPr b="0" i="0" lang="es-419" sz="1200" u="none" cap="none" strike="noStrike">
                <a:solidFill>
                  <a:srgbClr val="A2FCA2"/>
                </a:solidFill>
                <a:highlight>
                  <a:srgbClr val="000000"/>
                </a:highlight>
                <a:latin typeface="Roboto Mono"/>
                <a:ea typeface="Roboto Mono"/>
                <a:cs typeface="Roboto Mono"/>
                <a:sym typeface="Roboto Mono"/>
              </a:rPr>
              <a:t>'Frecuencia cardíaca'</a:t>
            </a:r>
            <a:r>
              <a:rPr b="0" i="0" lang="es-419" sz="1200" u="none" cap="none" strike="noStrike">
                <a:solidFill>
                  <a:srgbClr val="FFFFFF"/>
                </a:solidFill>
                <a:highlight>
                  <a:srgbClr val="000000"/>
                </a:highlight>
                <a:latin typeface="Roboto Mono"/>
                <a:ea typeface="Roboto Mono"/>
                <a:cs typeface="Roboto Mono"/>
                <a:sym typeface="Roboto Mono"/>
              </a:rPr>
              <a:t>, title=</a:t>
            </a:r>
            <a:r>
              <a:rPr b="0" i="0" lang="es-419" sz="1200" u="none" cap="none" strike="noStrike">
                <a:solidFill>
                  <a:srgbClr val="A2FCA2"/>
                </a:solidFill>
                <a:highlight>
                  <a:srgbClr val="000000"/>
                </a:highlight>
                <a:latin typeface="Roboto Mono"/>
                <a:ea typeface="Roboto Mono"/>
                <a:cs typeface="Roboto Mono"/>
                <a:sym typeface="Roboto Mono"/>
              </a:rPr>
              <a:t>'Categorización de la distribución de pulsaciones'</a:t>
            </a:r>
            <a:r>
              <a:rPr b="0" i="0" lang="es-419" sz="1200" u="none" cap="none" strike="noStrike">
                <a:solidFill>
                  <a:srgbClr val="FFFFFF"/>
                </a:solidFill>
                <a:highlight>
                  <a:srgbClr val="000000"/>
                </a:highlight>
                <a:latin typeface="Roboto Mono"/>
                <a:ea typeface="Roboto Mono"/>
                <a:cs typeface="Roboto Mono"/>
                <a:sym typeface="Roboto Mono"/>
              </a:rPr>
              <a:t>)</a:t>
            </a:r>
            <a:endParaRPr b="0" i="0" sz="1200" u="none" cap="none" strike="noStrike">
              <a:solidFill>
                <a:srgbClr val="FFFFFF"/>
              </a:solidFill>
              <a:highlight>
                <a:srgbClr val="000000"/>
              </a:highlight>
              <a:latin typeface="Roboto Mono"/>
              <a:ea typeface="Roboto Mono"/>
              <a:cs typeface="Roboto Mono"/>
              <a:sym typeface="Roboto Mon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8"/>
          <p:cNvSpPr txBox="1"/>
          <p:nvPr/>
        </p:nvSpPr>
        <p:spPr>
          <a:xfrm>
            <a:off x="473350" y="619525"/>
            <a:ext cx="7192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Resultado</a:t>
            </a:r>
            <a:endParaRPr b="1" i="0" sz="4000" u="none" cap="none" strike="noStrike">
              <a:solidFill>
                <a:schemeClr val="dk1"/>
              </a:solidFill>
              <a:latin typeface="DM Sans"/>
              <a:ea typeface="DM Sans"/>
              <a:cs typeface="DM Sans"/>
              <a:sym typeface="DM Sans"/>
            </a:endParaRPr>
          </a:p>
        </p:txBody>
      </p:sp>
      <p:pic>
        <p:nvPicPr>
          <p:cNvPr id="562" name="Google Shape;562;p88"/>
          <p:cNvPicPr preferRelativeResize="0"/>
          <p:nvPr/>
        </p:nvPicPr>
        <p:blipFill rotWithShape="1">
          <a:blip r:embed="rId3">
            <a:alphaModFix/>
          </a:blip>
          <a:srcRect b="0" l="0" r="0" t="0"/>
          <a:stretch/>
        </p:blipFill>
        <p:spPr>
          <a:xfrm>
            <a:off x="2450115" y="1195925"/>
            <a:ext cx="4243774" cy="3638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9"/>
          <p:cNvSpPr txBox="1"/>
          <p:nvPr/>
        </p:nvSpPr>
        <p:spPr>
          <a:xfrm>
            <a:off x="1174501" y="1371150"/>
            <a:ext cx="6795000" cy="2401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Data Science in a Nutshell, </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primeros conceptos: </a:t>
            </a:r>
            <a:r>
              <a:rPr b="1" i="0" lang="es-419" sz="4000" u="none" cap="none" strike="noStrike">
                <a:solidFill>
                  <a:srgbClr val="EA90FF"/>
                </a:solidFill>
                <a:latin typeface="DM Sans"/>
                <a:ea typeface="DM Sans"/>
                <a:cs typeface="DM Sans"/>
                <a:sym typeface="DM Sans"/>
              </a:rPr>
              <a:t>clasificación, regresión y clustering</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0"/>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Aprendizaje Supervisado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Aprendizaje Supervisado</a:t>
            </a:r>
            <a:endParaRPr b="1" i="0" sz="3500" u="none" cap="none" strike="noStrike">
              <a:solidFill>
                <a:schemeClr val="lt1"/>
              </a:solidFill>
              <a:latin typeface="DM Sans"/>
              <a:ea typeface="DM Sans"/>
              <a:cs typeface="DM Sans"/>
              <a:sym typeface="DM Sans"/>
            </a:endParaRPr>
          </a:p>
        </p:txBody>
      </p:sp>
      <p:pic>
        <p:nvPicPr>
          <p:cNvPr id="578" name="Google Shape;578;p91"/>
          <p:cNvPicPr preferRelativeResize="0"/>
          <p:nvPr/>
        </p:nvPicPr>
        <p:blipFill rotWithShape="1">
          <a:blip r:embed="rId3">
            <a:alphaModFix/>
          </a:blip>
          <a:srcRect b="0" l="0" r="0" t="0"/>
          <a:stretch/>
        </p:blipFill>
        <p:spPr>
          <a:xfrm>
            <a:off x="1461300" y="1200600"/>
            <a:ext cx="6221402" cy="3390452"/>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2"/>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¿Qué tipo de problemas resuelve?</a:t>
            </a:r>
            <a:endParaRPr b="1" i="0" sz="4000" u="none" cap="none" strike="noStrike">
              <a:solidFill>
                <a:schemeClr val="dk1"/>
              </a:solidFill>
              <a:latin typeface="DM Sans"/>
              <a:ea typeface="DM Sans"/>
              <a:cs typeface="DM Sans"/>
              <a:sym typeface="DM Sans"/>
            </a:endParaRPr>
          </a:p>
        </p:txBody>
      </p:sp>
      <p:sp>
        <p:nvSpPr>
          <p:cNvPr id="584" name="Google Shape;584;p92"/>
          <p:cNvSpPr txBox="1"/>
          <p:nvPr/>
        </p:nvSpPr>
        <p:spPr>
          <a:xfrm>
            <a:off x="473350" y="1908175"/>
            <a:ext cx="3834600" cy="1767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Helvetica Neue Light"/>
              <a:buChar char="✓"/>
            </a:pPr>
            <a:r>
              <a:rPr b="1" i="0" lang="es-419" sz="1350" u="none" cap="none" strike="noStrike">
                <a:solidFill>
                  <a:schemeClr val="dk1"/>
                </a:solidFill>
                <a:latin typeface="DM Sans"/>
                <a:ea typeface="DM Sans"/>
                <a:cs typeface="DM Sans"/>
                <a:sym typeface="DM Sans"/>
              </a:rPr>
              <a:t>Problemas de clasificación:</a:t>
            </a:r>
            <a:endParaRPr b="1" i="0" sz="1350" u="none" cap="none" strike="noStrike">
              <a:solidFill>
                <a:schemeClr val="dk1"/>
              </a:solidFill>
              <a:latin typeface="DM Sans"/>
              <a:ea typeface="DM Sans"/>
              <a:cs typeface="DM Sans"/>
              <a:sym typeface="DM Sans"/>
            </a:endParaRPr>
          </a:p>
          <a:p>
            <a:pPr indent="0" lvl="0" marL="457200" marR="0" rtl="0" algn="l">
              <a:lnSpc>
                <a:spcPct val="100000"/>
              </a:lnSpc>
              <a:spcBef>
                <a:spcPts val="1000"/>
              </a:spcBef>
              <a:spcAft>
                <a:spcPts val="100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Necesitan predecir </a:t>
            </a:r>
            <a:r>
              <a:rPr b="1" i="0" lang="es-419" sz="1350" u="none" cap="none" strike="noStrike">
                <a:solidFill>
                  <a:schemeClr val="dk1"/>
                </a:solidFill>
                <a:latin typeface="DM Sans"/>
                <a:ea typeface="DM Sans"/>
                <a:cs typeface="DM Sans"/>
                <a:sym typeface="DM Sans"/>
              </a:rPr>
              <a:t>la clase más probable de un elemento</a:t>
            </a:r>
            <a:r>
              <a:rPr b="0" i="0" lang="es-419" sz="1350" u="none" cap="none" strike="noStrike">
                <a:solidFill>
                  <a:schemeClr val="dk1"/>
                </a:solidFill>
                <a:latin typeface="DM Sans"/>
                <a:ea typeface="DM Sans"/>
                <a:cs typeface="DM Sans"/>
                <a:sym typeface="DM Sans"/>
              </a:rPr>
              <a:t>, en función de un conjunto de variables de entrada. Para este tipo de algoritmos, la variable target o respuesta, </a:t>
            </a:r>
            <a:r>
              <a:rPr b="1" i="0" lang="es-419" sz="1350" u="none" cap="none" strike="noStrike">
                <a:solidFill>
                  <a:schemeClr val="dk1"/>
                </a:solidFill>
                <a:latin typeface="DM Sans"/>
                <a:ea typeface="DM Sans"/>
                <a:cs typeface="DM Sans"/>
                <a:sym typeface="DM Sans"/>
              </a:rPr>
              <a:t>es una variable de tipo categórica</a:t>
            </a:r>
            <a:r>
              <a:rPr b="0" i="0" lang="es-419"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p:txBody>
      </p:sp>
      <p:sp>
        <p:nvSpPr>
          <p:cNvPr id="585" name="Google Shape;585;p92"/>
          <p:cNvSpPr txBox="1"/>
          <p:nvPr/>
        </p:nvSpPr>
        <p:spPr>
          <a:xfrm>
            <a:off x="4101850" y="1532500"/>
            <a:ext cx="4229700" cy="178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highlight>
                <a:srgbClr val="EEFF41"/>
              </a:highlight>
              <a:latin typeface="DM Sans"/>
              <a:ea typeface="DM Sans"/>
              <a:cs typeface="DM Sans"/>
              <a:sym typeface="DM Sans"/>
            </a:endParaRPr>
          </a:p>
          <a:p>
            <a:pPr indent="-314325" lvl="0" marL="914400" marR="0" rtl="0" algn="l">
              <a:lnSpc>
                <a:spcPct val="100000"/>
              </a:lnSpc>
              <a:spcBef>
                <a:spcPts val="1000"/>
              </a:spcBef>
              <a:spcAft>
                <a:spcPts val="0"/>
              </a:spcAft>
              <a:buClr>
                <a:srgbClr val="EA90FF"/>
              </a:buClr>
              <a:buSzPts val="1350"/>
              <a:buFont typeface="Arial"/>
              <a:buChar char="✓"/>
            </a:pPr>
            <a:r>
              <a:rPr b="1" i="0" lang="es-419" sz="1350" u="none" cap="none" strike="noStrike">
                <a:solidFill>
                  <a:schemeClr val="dk1"/>
                </a:solidFill>
                <a:latin typeface="DM Sans"/>
                <a:ea typeface="DM Sans"/>
                <a:cs typeface="DM Sans"/>
                <a:sym typeface="DM Sans"/>
              </a:rPr>
              <a:t>Problemas de regresión:</a:t>
            </a:r>
            <a:endParaRPr b="1" i="0" sz="1350" u="none" cap="none" strike="noStrike">
              <a:solidFill>
                <a:schemeClr val="dk1"/>
              </a:solidFill>
              <a:latin typeface="DM Sans"/>
              <a:ea typeface="DM Sans"/>
              <a:cs typeface="DM Sans"/>
              <a:sym typeface="DM Sans"/>
            </a:endParaRPr>
          </a:p>
          <a:p>
            <a:pPr indent="0" lvl="0" marL="914400" marR="0" rtl="0" algn="l">
              <a:lnSpc>
                <a:spcPct val="115000"/>
              </a:lnSpc>
              <a:spcBef>
                <a:spcPts val="100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En vez de predecir categorías, </a:t>
            </a:r>
            <a:r>
              <a:rPr b="1" i="0" lang="es-419" sz="1350" u="none" cap="none" strike="noStrike">
                <a:solidFill>
                  <a:schemeClr val="dk1"/>
                </a:solidFill>
                <a:latin typeface="DM Sans"/>
                <a:ea typeface="DM Sans"/>
                <a:cs typeface="DM Sans"/>
                <a:sym typeface="DM Sans"/>
              </a:rPr>
              <a:t>predicen valores numéricos</a:t>
            </a:r>
            <a:r>
              <a:rPr b="0" i="0" lang="es-419" sz="1350" u="none" cap="none" strike="noStrike">
                <a:solidFill>
                  <a:schemeClr val="dk1"/>
                </a:solidFill>
                <a:latin typeface="DM Sans"/>
                <a:ea typeface="DM Sans"/>
                <a:cs typeface="DM Sans"/>
                <a:sym typeface="DM Sans"/>
              </a:rPr>
              <a:t>. Es decir, la variable target en un problema de regresión </a:t>
            </a:r>
            <a:r>
              <a:rPr b="1" i="0" lang="es-419" sz="1350" u="none" cap="none" strike="noStrike">
                <a:solidFill>
                  <a:schemeClr val="dk1"/>
                </a:solidFill>
                <a:latin typeface="DM Sans"/>
                <a:ea typeface="DM Sans"/>
                <a:cs typeface="DM Sans"/>
                <a:sym typeface="DM Sans"/>
              </a:rPr>
              <a:t>es de tipo cuantitativa.</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9" name="Shape 189"/>
        <p:cNvGrpSpPr/>
        <p:nvPr/>
      </p:nvGrpSpPr>
      <p:grpSpPr>
        <a:xfrm>
          <a:off x="0" y="0"/>
          <a:ext cx="0" cy="0"/>
          <a:chOff x="0" y="0"/>
          <a:chExt cx="0" cy="0"/>
        </a:xfrm>
      </p:grpSpPr>
      <p:sp>
        <p:nvSpPr>
          <p:cNvPr id="190" name="Google Shape;190;p39"/>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Cuestionario de tarea</a:t>
            </a:r>
            <a:endParaRPr b="1" i="0" sz="3500" u="none" cap="none" strike="noStrike">
              <a:solidFill>
                <a:srgbClr val="EAFF6A"/>
              </a:solidFill>
              <a:latin typeface="DM Sans"/>
              <a:ea typeface="DM Sans"/>
              <a:cs typeface="DM Sans"/>
              <a:sym typeface="DM Sans"/>
            </a:endParaRPr>
          </a:p>
        </p:txBody>
      </p:sp>
      <p:sp>
        <p:nvSpPr>
          <p:cNvPr id="191" name="Google Shape;191;p39"/>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2500" u="none" cap="none" strike="noStrike">
                <a:solidFill>
                  <a:schemeClr val="lt1"/>
                </a:solidFill>
                <a:latin typeface="DM Sans"/>
                <a:ea typeface="DM Sans"/>
                <a:cs typeface="DM Sans"/>
                <a:sym typeface="DM Sans"/>
              </a:rPr>
              <a:t>¿Te gustaría comprobar tus conocimientos de la clase anterior?</a:t>
            </a:r>
            <a:endParaRPr b="1" i="0" sz="2500" u="none" cap="none" strike="noStrike">
              <a:solidFill>
                <a:srgbClr val="DEFC52"/>
              </a:solidFill>
              <a:latin typeface="Helvetica Neue"/>
              <a:ea typeface="Helvetica Neue"/>
              <a:cs typeface="Helvetica Neue"/>
              <a:sym typeface="Helvetica Neue"/>
            </a:endParaRPr>
          </a:p>
        </p:txBody>
      </p:sp>
      <p:sp>
        <p:nvSpPr>
          <p:cNvPr id="192" name="Google Shape;192;p39"/>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Duración: </a:t>
            </a:r>
            <a:r>
              <a:rPr b="1" i="0" lang="es-419"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
        <p:nvSpPr>
          <p:cNvPr id="193" name="Google Shape;193;p39"/>
          <p:cNvSpPr txBox="1"/>
          <p:nvPr/>
        </p:nvSpPr>
        <p:spPr>
          <a:xfrm>
            <a:off x="473350" y="2610875"/>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2500" u="none" cap="none" strike="noStrike">
                <a:solidFill>
                  <a:srgbClr val="B7B7B7"/>
                </a:solidFill>
                <a:latin typeface="DM Sans"/>
                <a:ea typeface="DM Sans"/>
                <a:cs typeface="DM Sans"/>
                <a:sym typeface="DM Sans"/>
              </a:rPr>
              <a:t>Te compartimos a través del chat de Zoom / chat de la plataforma el enlace a un breve </a:t>
            </a:r>
            <a:r>
              <a:rPr b="1" i="0" lang="es-419" sz="2500" u="none" cap="none" strike="noStrike">
                <a:solidFill>
                  <a:srgbClr val="B7B7B7"/>
                </a:solidFill>
                <a:latin typeface="DM Sans"/>
                <a:ea typeface="DM Sans"/>
                <a:cs typeface="DM Sans"/>
                <a:sym typeface="DM Sans"/>
              </a:rPr>
              <a:t>cuestionario de Kahoot.</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p:txBody>
      </p:sp>
      <p:grpSp>
        <p:nvGrpSpPr>
          <p:cNvPr id="194" name="Google Shape;194;p39"/>
          <p:cNvGrpSpPr/>
          <p:nvPr/>
        </p:nvGrpSpPr>
        <p:grpSpPr>
          <a:xfrm>
            <a:off x="473351" y="619523"/>
            <a:ext cx="738900" cy="738900"/>
            <a:chOff x="473351" y="619523"/>
            <a:chExt cx="738900" cy="738900"/>
          </a:xfrm>
        </p:grpSpPr>
        <p:sp>
          <p:nvSpPr>
            <p:cNvPr id="195" name="Google Shape;195;p3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39" title="ícono de cuestionario de tarea"/>
            <p:cNvPicPr preferRelativeResize="0"/>
            <p:nvPr/>
          </p:nvPicPr>
          <p:blipFill rotWithShape="1">
            <a:blip r:embed="rId3">
              <a:alphaModFix/>
            </a:blip>
            <a:srcRect b="0" l="0" r="0" t="0"/>
            <a:stretch/>
          </p:blipFill>
          <p:spPr>
            <a:xfrm>
              <a:off x="596500" y="742675"/>
              <a:ext cx="492600" cy="492600"/>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3"/>
          <p:cNvSpPr txBox="1"/>
          <p:nvPr/>
        </p:nvSpPr>
        <p:spPr>
          <a:xfrm>
            <a:off x="476250" y="694075"/>
            <a:ext cx="4487100" cy="1015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Helvetica Neue Light"/>
              <a:buChar char="✓"/>
            </a:pPr>
            <a:r>
              <a:rPr b="0" i="0" lang="es-419" sz="1350" u="none" cap="none" strike="noStrike">
                <a:solidFill>
                  <a:schemeClr val="dk1"/>
                </a:solidFill>
                <a:latin typeface="DM Sans"/>
                <a:ea typeface="DM Sans"/>
                <a:cs typeface="DM Sans"/>
                <a:sym typeface="DM Sans"/>
              </a:rPr>
              <a:t>Entonces, </a:t>
            </a:r>
            <a:r>
              <a:rPr b="1" i="0" lang="es-419" sz="1350" u="none" cap="none" strike="noStrike">
                <a:solidFill>
                  <a:schemeClr val="dk1"/>
                </a:solidFill>
                <a:latin typeface="DM Sans"/>
                <a:ea typeface="DM Sans"/>
                <a:cs typeface="DM Sans"/>
                <a:sym typeface="DM Sans"/>
              </a:rPr>
              <a:t>¿cómo sé si tengo que utilizar un algoritmo de clasificación o de regresión?</a:t>
            </a:r>
            <a:r>
              <a:rPr b="0" i="0" lang="es-419" sz="1350" u="none" cap="none" strike="noStrike">
                <a:solidFill>
                  <a:schemeClr val="dk1"/>
                </a:solidFill>
                <a:latin typeface="DM Sans"/>
                <a:ea typeface="DM Sans"/>
                <a:cs typeface="DM Sans"/>
                <a:sym typeface="DM Sans"/>
              </a:rPr>
              <a:t> Depende del tipo de problema que plantea mi variable a predecir 😉</a:t>
            </a:r>
            <a:endParaRPr b="0" i="0" sz="1350" u="none" cap="none" strike="noStrike">
              <a:solidFill>
                <a:schemeClr val="dk1"/>
              </a:solidFill>
              <a:latin typeface="DM Sans"/>
              <a:ea typeface="DM Sans"/>
              <a:cs typeface="DM Sans"/>
              <a:sym typeface="DM Sans"/>
            </a:endParaRPr>
          </a:p>
        </p:txBody>
      </p:sp>
      <p:pic>
        <p:nvPicPr>
          <p:cNvPr id="591" name="Google Shape;591;p93"/>
          <p:cNvPicPr preferRelativeResize="0"/>
          <p:nvPr/>
        </p:nvPicPr>
        <p:blipFill rotWithShape="1">
          <a:blip r:embed="rId3">
            <a:alphaModFix/>
          </a:blip>
          <a:srcRect b="0" l="0" r="0" t="0"/>
          <a:stretch/>
        </p:blipFill>
        <p:spPr>
          <a:xfrm>
            <a:off x="2201207" y="1985714"/>
            <a:ext cx="4741598" cy="246738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94"/>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Aprendizaje Supervisado: Clasificación</a:t>
            </a:r>
            <a:endParaRPr b="1" i="0" sz="4000" u="none" cap="none" strike="noStrike">
              <a:solidFill>
                <a:schemeClr val="dk1"/>
              </a:solidFill>
              <a:latin typeface="DM Sans"/>
              <a:ea typeface="DM Sans"/>
              <a:cs typeface="DM Sans"/>
              <a:sym typeface="DM Sans"/>
            </a:endParaRPr>
          </a:p>
        </p:txBody>
      </p:sp>
      <p:sp>
        <p:nvSpPr>
          <p:cNvPr id="597" name="Google Shape;597;p94"/>
          <p:cNvSpPr txBox="1"/>
          <p:nvPr/>
        </p:nvSpPr>
        <p:spPr>
          <a:xfrm>
            <a:off x="476250" y="2128200"/>
            <a:ext cx="3834600" cy="182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es-419" sz="1350" u="none" cap="none" strike="noStrike">
                <a:solidFill>
                  <a:schemeClr val="dk1"/>
                </a:solidFill>
                <a:latin typeface="DM Sans"/>
                <a:ea typeface="DM Sans"/>
                <a:cs typeface="DM Sans"/>
                <a:sym typeface="DM Sans"/>
              </a:rPr>
              <a:t>Los algoritmos de clasificación intentan predecir una categoría</a:t>
            </a:r>
            <a:r>
              <a:rPr b="0" i="0" lang="es-419"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0" lvl="0" marL="457200" marR="0" rtl="0" algn="l">
              <a:lnSpc>
                <a:spcPct val="115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Por ejemplo:</a:t>
            </a:r>
            <a:endParaRPr b="0" i="0" sz="1350" u="none" cap="none" strike="noStrike">
              <a:solidFill>
                <a:schemeClr val="dk1"/>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Enfermo/No enfermo.</a:t>
            </a:r>
            <a:endParaRPr b="0" i="0" sz="1350" u="none" cap="none" strike="noStrike">
              <a:solidFill>
                <a:schemeClr val="dk1"/>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Sobrevive/No sobrevive.</a:t>
            </a:r>
            <a:endParaRPr b="0" i="0" sz="1350" u="none" cap="none" strike="noStrike">
              <a:solidFill>
                <a:schemeClr val="dk1"/>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Baja/ No baja</a:t>
            </a:r>
            <a:endParaRPr b="1" i="0" sz="1350" u="none" cap="none" strike="noStrike">
              <a:solidFill>
                <a:schemeClr val="dk1"/>
              </a:solidFill>
              <a:latin typeface="DM Sans"/>
              <a:ea typeface="DM Sans"/>
              <a:cs typeface="DM Sans"/>
              <a:sym typeface="DM Sans"/>
            </a:endParaRPr>
          </a:p>
        </p:txBody>
      </p:sp>
      <p:pic>
        <p:nvPicPr>
          <p:cNvPr descr="Machine Learning': definición, tipos y aplicaciones prácticas - Iberdrola" id="598" name="Google Shape;598;p94"/>
          <p:cNvPicPr preferRelativeResize="0"/>
          <p:nvPr/>
        </p:nvPicPr>
        <p:blipFill rotWithShape="1">
          <a:blip r:embed="rId3">
            <a:alphaModFix/>
          </a:blip>
          <a:srcRect b="0" l="0" r="0" t="0"/>
          <a:stretch/>
        </p:blipFill>
        <p:spPr>
          <a:xfrm>
            <a:off x="4923925" y="1912538"/>
            <a:ext cx="3584125" cy="22577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95"/>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Aprendizaje Supervisado: Regresión</a:t>
            </a:r>
            <a:endParaRPr b="1" i="0" sz="4000" u="none" cap="none" strike="noStrike">
              <a:solidFill>
                <a:schemeClr val="dk1"/>
              </a:solidFill>
              <a:latin typeface="DM Sans"/>
              <a:ea typeface="DM Sans"/>
              <a:cs typeface="DM Sans"/>
              <a:sym typeface="DM Sans"/>
            </a:endParaRPr>
          </a:p>
        </p:txBody>
      </p:sp>
      <p:sp>
        <p:nvSpPr>
          <p:cNvPr id="604" name="Google Shape;604;p95"/>
          <p:cNvSpPr txBox="1"/>
          <p:nvPr/>
        </p:nvSpPr>
        <p:spPr>
          <a:xfrm>
            <a:off x="476250" y="2128200"/>
            <a:ext cx="3834600" cy="19959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chemeClr val="accent4"/>
              </a:buClr>
              <a:buSzPts val="1350"/>
              <a:buFont typeface="DM Sans"/>
              <a:buChar char="✓"/>
            </a:pPr>
            <a:r>
              <a:rPr b="0" i="0" lang="es-419" sz="1350" u="none" cap="none" strike="noStrike">
                <a:solidFill>
                  <a:schemeClr val="dk1"/>
                </a:solidFill>
                <a:latin typeface="DM Sans"/>
                <a:ea typeface="DM Sans"/>
                <a:cs typeface="DM Sans"/>
                <a:sym typeface="DM Sans"/>
              </a:rPr>
              <a:t>Planteamos la hipótesis de que </a:t>
            </a:r>
            <a:r>
              <a:rPr b="1" i="1" lang="es-419" sz="1350" u="none" cap="none" strike="noStrike">
                <a:solidFill>
                  <a:schemeClr val="dk1"/>
                </a:solidFill>
                <a:latin typeface="DM Sans"/>
                <a:ea typeface="DM Sans"/>
                <a:cs typeface="DM Sans"/>
                <a:sym typeface="DM Sans"/>
              </a:rPr>
              <a:t>podría</a:t>
            </a:r>
            <a:r>
              <a:rPr b="1" i="0" lang="es-419" sz="1350" u="none" cap="none" strike="noStrike">
                <a:solidFill>
                  <a:schemeClr val="dk1"/>
                </a:solidFill>
                <a:latin typeface="DM Sans"/>
                <a:ea typeface="DM Sans"/>
                <a:cs typeface="DM Sans"/>
                <a:sym typeface="DM Sans"/>
              </a:rPr>
              <a:t> existir algún tipo de dependencia</a:t>
            </a:r>
            <a:r>
              <a:rPr b="0" i="0" lang="es-419" sz="1350" u="none" cap="none" strike="noStrike">
                <a:solidFill>
                  <a:schemeClr val="dk1"/>
                </a:solidFill>
                <a:latin typeface="DM Sans"/>
                <a:ea typeface="DM Sans"/>
                <a:cs typeface="DM Sans"/>
                <a:sym typeface="DM Sans"/>
              </a:rPr>
              <a:t> de una variable con respecto a la otra.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Helvetica Neue Light"/>
              <a:buChar char="✓"/>
            </a:pPr>
            <a:r>
              <a:rPr b="0" i="0" lang="es-419" sz="1350" u="none" cap="none" strike="noStrike">
                <a:solidFill>
                  <a:schemeClr val="dk1"/>
                </a:solidFill>
                <a:latin typeface="DM Sans"/>
                <a:ea typeface="DM Sans"/>
                <a:cs typeface="DM Sans"/>
                <a:sym typeface="DM Sans"/>
              </a:rPr>
              <a:t>Si este tipo de dependencia existe, </a:t>
            </a:r>
            <a:r>
              <a:rPr b="1" i="0" lang="es-419" sz="1350" u="none" cap="none" strike="noStrike">
                <a:solidFill>
                  <a:schemeClr val="dk1"/>
                </a:solidFill>
                <a:latin typeface="DM Sans"/>
                <a:ea typeface="DM Sans"/>
                <a:cs typeface="DM Sans"/>
                <a:sym typeface="DM Sans"/>
              </a:rPr>
              <a:t>queremos ver de qué forma se da esa relación</a:t>
            </a:r>
            <a:r>
              <a:rPr b="0" i="0" lang="es-419" sz="1350" u="none" cap="none" strike="noStrike">
                <a:solidFill>
                  <a:schemeClr val="dk1"/>
                </a:solidFill>
                <a:latin typeface="DM Sans"/>
                <a:ea typeface="DM Sans"/>
                <a:cs typeface="DM Sans"/>
                <a:sym typeface="DM Sans"/>
              </a:rPr>
              <a:t>. </a:t>
            </a:r>
            <a:endParaRPr b="0" i="0" sz="1350" u="none" cap="none" strike="noStrike">
              <a:solidFill>
                <a:schemeClr val="dk1"/>
              </a:solidFill>
              <a:latin typeface="DM Sans"/>
              <a:ea typeface="DM Sans"/>
              <a:cs typeface="DM Sans"/>
              <a:sym typeface="DM Sans"/>
            </a:endParaRPr>
          </a:p>
          <a:p>
            <a:pPr indent="0" lvl="0" marL="457200" marR="0" rtl="0" algn="just">
              <a:lnSpc>
                <a:spcPct val="150000"/>
              </a:lnSpc>
              <a:spcBef>
                <a:spcPts val="1000"/>
              </a:spcBef>
              <a:spcAft>
                <a:spcPts val="100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6"/>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Aprendizaje Supervisado: Regresión</a:t>
            </a:r>
            <a:endParaRPr b="1" i="0" sz="4000" u="none" cap="none" strike="noStrike">
              <a:solidFill>
                <a:schemeClr val="dk1"/>
              </a:solidFill>
              <a:latin typeface="DM Sans"/>
              <a:ea typeface="DM Sans"/>
              <a:cs typeface="DM Sans"/>
              <a:sym typeface="DM Sans"/>
            </a:endParaRPr>
          </a:p>
        </p:txBody>
      </p:sp>
      <p:sp>
        <p:nvSpPr>
          <p:cNvPr id="610" name="Google Shape;610;p96"/>
          <p:cNvSpPr txBox="1"/>
          <p:nvPr/>
        </p:nvSpPr>
        <p:spPr>
          <a:xfrm>
            <a:off x="476250" y="2128200"/>
            <a:ext cx="3942600" cy="287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Supongamos entonces, que tenemos dos variables: </a:t>
            </a:r>
            <a:r>
              <a:rPr b="1" i="0" lang="es-419" sz="1350" u="none" cap="none" strike="noStrike">
                <a:solidFill>
                  <a:schemeClr val="dk1"/>
                </a:solidFill>
                <a:latin typeface="DM Sans"/>
                <a:ea typeface="DM Sans"/>
                <a:cs typeface="DM Sans"/>
                <a:sym typeface="DM Sans"/>
              </a:rPr>
              <a:t>x</a:t>
            </a:r>
            <a:r>
              <a:rPr b="0" i="0" lang="es-419" sz="1350" u="none" cap="none" strike="noStrike">
                <a:solidFill>
                  <a:schemeClr val="dk1"/>
                </a:solidFill>
                <a:latin typeface="DM Sans"/>
                <a:ea typeface="DM Sans"/>
                <a:cs typeface="DM Sans"/>
                <a:sym typeface="DM Sans"/>
              </a:rPr>
              <a:t> e </a:t>
            </a:r>
            <a:r>
              <a:rPr b="1" i="0" lang="es-419" sz="1350" u="none" cap="none" strike="noStrike">
                <a:solidFill>
                  <a:schemeClr val="dk1"/>
                </a:solidFill>
                <a:latin typeface="DM Sans"/>
                <a:ea typeface="DM Sans"/>
                <a:cs typeface="DM Sans"/>
                <a:sym typeface="DM Sans"/>
              </a:rPr>
              <a:t>y</a:t>
            </a:r>
            <a:r>
              <a:rPr b="0" i="0" lang="es-419" sz="1350" u="none" cap="none" strike="noStrike">
                <a:solidFill>
                  <a:schemeClr val="dk1"/>
                </a:solidFill>
                <a:latin typeface="DM Sans"/>
                <a:ea typeface="DM Sans"/>
                <a:cs typeface="DM Sans"/>
                <a:sym typeface="DM Sans"/>
              </a:rPr>
              <a:t>, </a:t>
            </a:r>
            <a:r>
              <a:rPr b="0" i="0" lang="es-419" sz="1350" u="none" cap="none" strike="noStrike">
                <a:solidFill>
                  <a:schemeClr val="dk1"/>
                </a:solidFill>
                <a:highlight>
                  <a:srgbClr val="EAFF6A"/>
                </a:highlight>
                <a:latin typeface="DM Sans"/>
                <a:ea typeface="DM Sans"/>
                <a:cs typeface="DM Sans"/>
                <a:sym typeface="DM Sans"/>
              </a:rPr>
              <a:t>veamos el siguiente gráfico:</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Pareciera que </a:t>
            </a:r>
            <a:r>
              <a:rPr b="1" i="0" lang="es-419" sz="1350" u="none" cap="none" strike="noStrike">
                <a:solidFill>
                  <a:schemeClr val="dk1"/>
                </a:solidFill>
                <a:latin typeface="DM Sans"/>
                <a:ea typeface="DM Sans"/>
                <a:cs typeface="DM Sans"/>
                <a:sym typeface="DM Sans"/>
              </a:rPr>
              <a:t>las variables tienen una fuerte correlación positiva</a:t>
            </a:r>
            <a:r>
              <a:rPr b="0" i="0" lang="es-419" sz="1350" u="none" cap="none" strike="noStrike">
                <a:solidFill>
                  <a:schemeClr val="dk1"/>
                </a:solidFill>
                <a:latin typeface="DM Sans"/>
                <a:ea typeface="DM Sans"/>
                <a:cs typeface="DM Sans"/>
                <a:sym typeface="DM Sans"/>
              </a:rPr>
              <a:t>, y si lo pensamos en términos de dependencia, quiere decir que cuando la variable </a:t>
            </a:r>
            <a:r>
              <a:rPr b="1" i="0" lang="es-419" sz="1350" u="none" cap="none" strike="noStrike">
                <a:solidFill>
                  <a:schemeClr val="dk1"/>
                </a:solidFill>
                <a:latin typeface="DM Sans"/>
                <a:ea typeface="DM Sans"/>
                <a:cs typeface="DM Sans"/>
                <a:sym typeface="DM Sans"/>
              </a:rPr>
              <a:t>x</a:t>
            </a:r>
            <a:r>
              <a:rPr b="0" i="0" lang="es-419" sz="1350" u="none" cap="none" strike="noStrike">
                <a:solidFill>
                  <a:schemeClr val="dk1"/>
                </a:solidFill>
                <a:latin typeface="DM Sans"/>
                <a:ea typeface="DM Sans"/>
                <a:cs typeface="DM Sans"/>
                <a:sym typeface="DM Sans"/>
              </a:rPr>
              <a:t> aumenta, entonces también lo hace la variable </a:t>
            </a:r>
            <a:r>
              <a:rPr b="1" i="0" lang="es-419" sz="1350" u="none" cap="none" strike="noStrike">
                <a:solidFill>
                  <a:schemeClr val="dk1"/>
                </a:solidFill>
                <a:latin typeface="DM Sans"/>
                <a:ea typeface="DM Sans"/>
                <a:cs typeface="DM Sans"/>
                <a:sym typeface="DM Sans"/>
              </a:rPr>
              <a:t>y</a:t>
            </a:r>
            <a:r>
              <a:rPr b="0" i="0" lang="es-419" sz="1350" u="none" cap="none" strike="noStrike">
                <a:solidFill>
                  <a:schemeClr val="dk1"/>
                </a:solidFill>
                <a:latin typeface="DM Sans"/>
                <a:ea typeface="DM Sans"/>
                <a:cs typeface="DM Sans"/>
                <a:sym typeface="DM Sans"/>
              </a:rPr>
              <a:t>, y viceversa.</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just">
              <a:lnSpc>
                <a:spcPct val="150000"/>
              </a:lnSpc>
              <a:spcBef>
                <a:spcPts val="1000"/>
              </a:spcBef>
              <a:spcAft>
                <a:spcPts val="100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p:txBody>
      </p:sp>
      <p:pic>
        <p:nvPicPr>
          <p:cNvPr id="611" name="Google Shape;611;p96"/>
          <p:cNvPicPr preferRelativeResize="0"/>
          <p:nvPr/>
        </p:nvPicPr>
        <p:blipFill rotWithShape="1">
          <a:blip r:embed="rId3">
            <a:alphaModFix/>
          </a:blip>
          <a:srcRect b="0" l="0" r="0" t="0"/>
          <a:stretch/>
        </p:blipFill>
        <p:spPr>
          <a:xfrm>
            <a:off x="5275050" y="1784738"/>
            <a:ext cx="3049835" cy="2059425"/>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¡Atención!</a:t>
            </a:r>
            <a:endParaRPr b="1" i="0" sz="4000" u="none" cap="none" strike="noStrike">
              <a:solidFill>
                <a:srgbClr val="EAFF6A"/>
              </a:solidFill>
              <a:latin typeface="DM Sans"/>
              <a:ea typeface="DM Sans"/>
              <a:cs typeface="DM Sans"/>
              <a:sym typeface="DM Sans"/>
            </a:endParaRPr>
          </a:p>
        </p:txBody>
      </p:sp>
      <p:sp>
        <p:nvSpPr>
          <p:cNvPr id="617" name="Google Shape;617;p97"/>
          <p:cNvSpPr txBox="1"/>
          <p:nvPr/>
        </p:nvSpPr>
        <p:spPr>
          <a:xfrm>
            <a:off x="473350" y="1626100"/>
            <a:ext cx="68745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chemeClr val="dk1"/>
              </a:buClr>
              <a:buSzPts val="1100"/>
              <a:buFont typeface="Arial"/>
              <a:buNone/>
            </a:pPr>
            <a:r>
              <a:rPr b="0" i="0" lang="es-419" sz="2500" u="none" cap="none" strike="noStrike">
                <a:solidFill>
                  <a:srgbClr val="DCDCDC"/>
                </a:solidFill>
                <a:latin typeface="DM Sans"/>
                <a:ea typeface="DM Sans"/>
                <a:cs typeface="DM Sans"/>
                <a:sym typeface="DM Sans"/>
              </a:rPr>
              <a:t>Cuando planteamos que ante un cambio en la variable x se produce un cambio en la variable y. A esto lo llamaremos </a:t>
            </a:r>
            <a:r>
              <a:rPr b="1" i="0" lang="es-419" sz="2500" u="none" cap="none" strike="noStrike">
                <a:solidFill>
                  <a:srgbClr val="DCDCDC"/>
                </a:solidFill>
                <a:latin typeface="DM Sans"/>
                <a:ea typeface="DM Sans"/>
                <a:cs typeface="DM Sans"/>
                <a:sym typeface="DM Sans"/>
              </a:rPr>
              <a:t>dependencia de la variable</a:t>
            </a:r>
            <a:r>
              <a:rPr b="0" i="0" lang="es-419" sz="2500" u="none" cap="none" strike="noStrike">
                <a:solidFill>
                  <a:srgbClr val="DCDCDC"/>
                </a:solidFill>
                <a:latin typeface="DM Sans"/>
                <a:ea typeface="DM Sans"/>
                <a:cs typeface="DM Sans"/>
                <a:sym typeface="DM Sans"/>
              </a:rPr>
              <a:t> </a:t>
            </a:r>
            <a:r>
              <a:rPr b="1" i="0" lang="es-419" sz="2500" u="none" cap="none" strike="noStrike">
                <a:solidFill>
                  <a:srgbClr val="DCDCDC"/>
                </a:solidFill>
                <a:latin typeface="DM Sans"/>
                <a:ea typeface="DM Sans"/>
                <a:cs typeface="DM Sans"/>
                <a:sym typeface="DM Sans"/>
              </a:rPr>
              <a:t>y</a:t>
            </a:r>
            <a:r>
              <a:rPr b="0" i="0" lang="es-419" sz="2500" u="none" cap="none" strike="noStrike">
                <a:solidFill>
                  <a:srgbClr val="DCDCDC"/>
                </a:solidFill>
                <a:latin typeface="DM Sans"/>
                <a:ea typeface="DM Sans"/>
                <a:cs typeface="DM Sans"/>
                <a:sym typeface="DM Sans"/>
              </a:rPr>
              <a:t> hacia la variable</a:t>
            </a:r>
            <a:r>
              <a:rPr b="1" i="0" lang="es-419" sz="2500" u="none" cap="none" strike="noStrike">
                <a:solidFill>
                  <a:srgbClr val="DCDCDC"/>
                </a:solidFill>
                <a:latin typeface="DM Sans"/>
                <a:ea typeface="DM Sans"/>
                <a:cs typeface="DM Sans"/>
                <a:sym typeface="DM Sans"/>
              </a:rPr>
              <a:t> x</a:t>
            </a:r>
            <a:r>
              <a:rPr b="0" i="0" lang="es-419" sz="2500" u="none" cap="none" strike="noStrike">
                <a:solidFill>
                  <a:srgbClr val="DCDCDC"/>
                </a:solidFill>
                <a:latin typeface="DM Sans"/>
                <a:ea typeface="DM Sans"/>
                <a:cs typeface="DM Sans"/>
                <a:sym typeface="DM Sans"/>
              </a:rPr>
              <a:t>.</a:t>
            </a:r>
            <a:endParaRPr b="1" i="0" sz="2500" u="none" cap="none" strike="noStrike">
              <a:solidFill>
                <a:srgbClr val="DCDCDC"/>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8"/>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Como una función matemática estándar</a:t>
            </a:r>
            <a:endParaRPr b="1" i="0" sz="4000" u="none" cap="none" strike="noStrike">
              <a:solidFill>
                <a:schemeClr val="dk1"/>
              </a:solidFill>
              <a:latin typeface="DM Sans"/>
              <a:ea typeface="DM Sans"/>
              <a:cs typeface="DM Sans"/>
              <a:sym typeface="DM Sans"/>
            </a:endParaRPr>
          </a:p>
        </p:txBody>
      </p:sp>
      <p:sp>
        <p:nvSpPr>
          <p:cNvPr id="623" name="Google Shape;623;p98"/>
          <p:cNvSpPr txBox="1"/>
          <p:nvPr/>
        </p:nvSpPr>
        <p:spPr>
          <a:xfrm>
            <a:off x="476250" y="2128200"/>
            <a:ext cx="3942600" cy="2875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90FF"/>
              </a:buClr>
              <a:buSzPts val="1350"/>
              <a:buFont typeface="Helvetica Neue Light"/>
              <a:buChar char="✓"/>
            </a:pPr>
            <a:r>
              <a:rPr b="0" i="0" lang="es-419" sz="1350" u="none" cap="none" strike="noStrike">
                <a:solidFill>
                  <a:schemeClr val="dk1"/>
                </a:solidFill>
                <a:latin typeface="DM Sans"/>
                <a:ea typeface="DM Sans"/>
                <a:cs typeface="DM Sans"/>
                <a:sym typeface="DM Sans"/>
              </a:rPr>
              <a:t>             </a:t>
            </a:r>
            <a:r>
              <a:rPr b="1" i="0" lang="es-419" sz="1350" u="none" cap="none" strike="noStrike">
                <a:solidFill>
                  <a:srgbClr val="3CEFAB"/>
                </a:solidFill>
                <a:latin typeface="DM Sans"/>
                <a:ea typeface="DM Sans"/>
                <a:cs typeface="DM Sans"/>
                <a:sym typeface="DM Sans"/>
              </a:rPr>
              <a:t> </a:t>
            </a:r>
            <a:r>
              <a:rPr b="0" i="0" lang="es-419" sz="1350" u="none" cap="none" strike="noStrike">
                <a:solidFill>
                  <a:schemeClr val="dk1"/>
                </a:solidFill>
                <a:latin typeface="DM Sans"/>
                <a:ea typeface="DM Sans"/>
                <a:cs typeface="DM Sans"/>
                <a:sym typeface="DM Sans"/>
              </a:rPr>
              <a:t>  donde la variable y es una función de x, o sea que </a:t>
            </a:r>
            <a:r>
              <a:rPr b="1" i="0" lang="es-419" sz="1350" u="none" cap="none" strike="noStrike">
                <a:solidFill>
                  <a:schemeClr val="dk1"/>
                </a:solidFill>
                <a:latin typeface="DM Sans"/>
                <a:ea typeface="DM Sans"/>
                <a:cs typeface="DM Sans"/>
                <a:sym typeface="DM Sans"/>
              </a:rPr>
              <a:t>en definitiva y depende del cambio de x</a:t>
            </a:r>
            <a:r>
              <a:rPr b="0" i="0" lang="es-419"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Helvetica Neue Light"/>
              <a:buChar char="✓"/>
            </a:pPr>
            <a:r>
              <a:rPr b="0" i="0" lang="es-419" sz="1350" u="none" cap="none" strike="noStrike">
                <a:solidFill>
                  <a:schemeClr val="dk1"/>
                </a:solidFill>
                <a:latin typeface="DM Sans"/>
                <a:ea typeface="DM Sans"/>
                <a:cs typeface="DM Sans"/>
                <a:sym typeface="DM Sans"/>
              </a:rPr>
              <a:t>Otra forma de decir lo mismo es que </a:t>
            </a:r>
            <a:r>
              <a:rPr b="1" i="0" lang="es-419" sz="1350" u="none" cap="none" strike="noStrike">
                <a:solidFill>
                  <a:schemeClr val="dk1"/>
                </a:solidFill>
                <a:latin typeface="DM Sans"/>
                <a:ea typeface="DM Sans"/>
                <a:cs typeface="DM Sans"/>
                <a:sym typeface="DM Sans"/>
              </a:rPr>
              <a:t>x</a:t>
            </a:r>
            <a:r>
              <a:rPr b="0" i="0" lang="es-419" sz="1350" u="none" cap="none" strike="noStrike">
                <a:solidFill>
                  <a:schemeClr val="dk1"/>
                </a:solidFill>
                <a:latin typeface="DM Sans"/>
                <a:ea typeface="DM Sans"/>
                <a:cs typeface="DM Sans"/>
                <a:sym typeface="DM Sans"/>
              </a:rPr>
              <a:t> es una variable independiente, o sea que</a:t>
            </a:r>
            <a:r>
              <a:rPr b="1" i="0" lang="es-419" sz="1350" u="none" cap="none" strike="noStrike">
                <a:solidFill>
                  <a:schemeClr val="dk1"/>
                </a:solidFill>
                <a:latin typeface="DM Sans"/>
                <a:ea typeface="DM Sans"/>
                <a:cs typeface="DM Sans"/>
                <a:sym typeface="DM Sans"/>
              </a:rPr>
              <a:t> su cambio no depende de nuestro modelo.</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just">
              <a:lnSpc>
                <a:spcPct val="150000"/>
              </a:lnSpc>
              <a:spcBef>
                <a:spcPts val="1000"/>
              </a:spcBef>
              <a:spcAft>
                <a:spcPts val="100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p:txBody>
      </p:sp>
      <p:pic>
        <p:nvPicPr>
          <p:cNvPr id="624" name="Google Shape;624;p98"/>
          <p:cNvPicPr preferRelativeResize="0"/>
          <p:nvPr/>
        </p:nvPicPr>
        <p:blipFill rotWithShape="1">
          <a:blip r:embed="rId3">
            <a:alphaModFix/>
          </a:blip>
          <a:srcRect b="0" l="0" r="0" t="0"/>
          <a:stretch/>
        </p:blipFill>
        <p:spPr>
          <a:xfrm>
            <a:off x="1004375" y="2224775"/>
            <a:ext cx="683525" cy="1864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9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Repaso</a:t>
            </a:r>
            <a:endParaRPr b="1" i="0" sz="3500" u="none" cap="none" strike="noStrike">
              <a:solidFill>
                <a:srgbClr val="EAFF6A"/>
              </a:solidFill>
              <a:latin typeface="DM Sans"/>
              <a:ea typeface="DM Sans"/>
              <a:cs typeface="DM Sans"/>
              <a:sym typeface="DM Sans"/>
            </a:endParaRPr>
          </a:p>
        </p:txBody>
      </p:sp>
      <p:grpSp>
        <p:nvGrpSpPr>
          <p:cNvPr id="630" name="Google Shape;630;p99"/>
          <p:cNvGrpSpPr/>
          <p:nvPr/>
        </p:nvGrpSpPr>
        <p:grpSpPr>
          <a:xfrm>
            <a:off x="473351" y="619523"/>
            <a:ext cx="738900" cy="738900"/>
            <a:chOff x="473351" y="619523"/>
            <a:chExt cx="738900" cy="738900"/>
          </a:xfrm>
        </p:grpSpPr>
        <p:sp>
          <p:nvSpPr>
            <p:cNvPr id="631" name="Google Shape;631;p9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2" name="Google Shape;632;p99" title="ícono de repas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633" name="Google Shape;633;p99"/>
          <p:cNvSpPr txBox="1"/>
          <p:nvPr/>
        </p:nvSpPr>
        <p:spPr>
          <a:xfrm>
            <a:off x="473350" y="1682450"/>
            <a:ext cx="3936300" cy="2024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FF6A"/>
              </a:buClr>
              <a:buSzPts val="1350"/>
              <a:buFont typeface="Helvetica Neue Light"/>
              <a:buChar char="✓"/>
            </a:pPr>
            <a:r>
              <a:rPr b="0" i="0" lang="es-419" sz="1350" u="none" cap="none" strike="noStrike">
                <a:solidFill>
                  <a:schemeClr val="lt1"/>
                </a:solidFill>
                <a:latin typeface="DM Sans"/>
                <a:ea typeface="DM Sans"/>
                <a:cs typeface="DM Sans"/>
                <a:sym typeface="DM Sans"/>
              </a:rPr>
              <a:t>                             👉 donde a y b son números reales.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Esta función genera una recta en el plano.</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Helvetica Neue Light"/>
              <a:buChar char="✓"/>
            </a:pPr>
            <a:r>
              <a:rPr b="0" i="0" lang="es-419" sz="1350" u="none" cap="none" strike="noStrike">
                <a:solidFill>
                  <a:schemeClr val="lt1"/>
                </a:solidFill>
                <a:latin typeface="DM Sans"/>
                <a:ea typeface="DM Sans"/>
                <a:cs typeface="DM Sans"/>
                <a:sym typeface="DM Sans"/>
              </a:rPr>
              <a:t>El valor de a (ordenada al origen) muestra cuál es el valor de </a:t>
            </a:r>
            <a:r>
              <a:rPr b="0" i="1" lang="es-419" sz="1350" u="none" cap="none" strike="noStrike">
                <a:solidFill>
                  <a:schemeClr val="lt1"/>
                </a:solidFill>
                <a:latin typeface="DM Sans"/>
                <a:ea typeface="DM Sans"/>
                <a:cs typeface="DM Sans"/>
                <a:sym typeface="DM Sans"/>
              </a:rPr>
              <a:t>y</a:t>
            </a:r>
            <a:r>
              <a:rPr b="0" i="0" lang="es-419" sz="1350" u="none" cap="none" strike="noStrike">
                <a:solidFill>
                  <a:schemeClr val="lt1"/>
                </a:solidFill>
                <a:latin typeface="DM Sans"/>
                <a:ea typeface="DM Sans"/>
                <a:cs typeface="DM Sans"/>
                <a:sym typeface="DM Sans"/>
              </a:rPr>
              <a:t> cuando</a:t>
            </a:r>
            <a:r>
              <a:rPr b="0" i="1" lang="es-419" sz="1350" u="none" cap="none" strike="noStrike">
                <a:solidFill>
                  <a:schemeClr val="lt1"/>
                </a:solidFill>
                <a:latin typeface="DM Sans"/>
                <a:ea typeface="DM Sans"/>
                <a:cs typeface="DM Sans"/>
                <a:sym typeface="DM Sans"/>
              </a:rPr>
              <a:t> x</a:t>
            </a:r>
            <a:r>
              <a:rPr b="0" i="0" lang="es-419" sz="1350" u="none" cap="none" strike="noStrike">
                <a:solidFill>
                  <a:schemeClr val="lt1"/>
                </a:solidFill>
                <a:latin typeface="DM Sans"/>
                <a:ea typeface="DM Sans"/>
                <a:cs typeface="DM Sans"/>
                <a:sym typeface="DM Sans"/>
              </a:rPr>
              <a:t> vale 0.</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Helvetica Neue Light"/>
              <a:buChar char="✓"/>
            </a:pPr>
            <a:r>
              <a:rPr b="0" i="0" lang="es-419" sz="1350" u="none" cap="none" strike="noStrike">
                <a:solidFill>
                  <a:schemeClr val="lt1"/>
                </a:solidFill>
                <a:latin typeface="DM Sans"/>
                <a:ea typeface="DM Sans"/>
                <a:cs typeface="DM Sans"/>
                <a:sym typeface="DM Sans"/>
              </a:rPr>
              <a:t>El valor de b (pendiente), por su parte, indica el grado de inclinación de la recta.</a:t>
            </a:r>
            <a:endParaRPr b="0" i="0" sz="1350" u="none" cap="none" strike="noStrike">
              <a:solidFill>
                <a:schemeClr val="lt1"/>
              </a:solidFill>
              <a:latin typeface="DM Sans"/>
              <a:ea typeface="DM Sans"/>
              <a:cs typeface="DM Sans"/>
              <a:sym typeface="DM Sans"/>
            </a:endParaRPr>
          </a:p>
        </p:txBody>
      </p:sp>
      <p:sp>
        <p:nvSpPr>
          <p:cNvPr id="634" name="Google Shape;634;p99"/>
          <p:cNvSpPr/>
          <p:nvPr/>
        </p:nvSpPr>
        <p:spPr>
          <a:xfrm>
            <a:off x="1010325" y="1745125"/>
            <a:ext cx="1285800" cy="224400"/>
          </a:xfrm>
          <a:prstGeom prst="rect">
            <a:avLst/>
          </a:prstGeom>
          <a:solidFill>
            <a:srgbClr val="EEE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5" name="Google Shape;635;p99"/>
          <p:cNvPicPr preferRelativeResize="0"/>
          <p:nvPr/>
        </p:nvPicPr>
        <p:blipFill rotWithShape="1">
          <a:blip r:embed="rId4">
            <a:alphaModFix/>
          </a:blip>
          <a:srcRect b="0" l="0" r="0" t="0"/>
          <a:stretch/>
        </p:blipFill>
        <p:spPr>
          <a:xfrm>
            <a:off x="1092225" y="1745125"/>
            <a:ext cx="1122000" cy="224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641" name="Google Shape;641;p100"/>
          <p:cNvSpPr txBox="1"/>
          <p:nvPr/>
        </p:nvSpPr>
        <p:spPr>
          <a:xfrm>
            <a:off x="473350" y="1626100"/>
            <a:ext cx="6874500" cy="27243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1000"/>
              </a:spcBef>
              <a:spcAft>
                <a:spcPts val="0"/>
              </a:spcAft>
              <a:buClr>
                <a:srgbClr val="EAFF6A"/>
              </a:buClr>
              <a:buSzPts val="2000"/>
              <a:buFont typeface="Helvetica Neue Light"/>
              <a:buChar char="✓"/>
            </a:pPr>
            <a:r>
              <a:rPr b="0" i="0" lang="es-419" sz="2000" u="none" cap="none" strike="noStrike">
                <a:solidFill>
                  <a:schemeClr val="lt1"/>
                </a:solidFill>
                <a:latin typeface="Helvetica Neue Light"/>
                <a:ea typeface="Helvetica Neue Light"/>
                <a:cs typeface="Helvetica Neue Light"/>
                <a:sym typeface="Helvetica Neue Light"/>
              </a:rPr>
              <a:t>Una </a:t>
            </a:r>
            <a:r>
              <a:rPr b="1" i="0" lang="es-419" sz="2000" u="none" cap="none" strike="noStrike">
                <a:solidFill>
                  <a:schemeClr val="lt1"/>
                </a:solidFill>
                <a:latin typeface="Helvetica Neue"/>
                <a:ea typeface="Helvetica Neue"/>
                <a:cs typeface="Helvetica Neue"/>
                <a:sym typeface="Helvetica Neue"/>
              </a:rPr>
              <a:t>recta totalmente horizontal</a:t>
            </a:r>
            <a:r>
              <a:rPr b="0" i="0" lang="es-419" sz="2000" u="none" cap="none" strike="noStrike">
                <a:solidFill>
                  <a:schemeClr val="lt1"/>
                </a:solidFill>
                <a:latin typeface="Helvetica Neue Light"/>
                <a:ea typeface="Helvetica Neue Light"/>
                <a:cs typeface="Helvetica Neue Light"/>
                <a:sym typeface="Helvetica Neue Light"/>
              </a:rPr>
              <a:t> </a:t>
            </a:r>
            <a:r>
              <a:rPr b="1" i="0" lang="es-419" sz="2000" u="none" cap="none" strike="noStrike">
                <a:solidFill>
                  <a:schemeClr val="lt1"/>
                </a:solidFill>
                <a:latin typeface="Helvetica Neue"/>
                <a:ea typeface="Helvetica Neue"/>
                <a:cs typeface="Helvetica Neue"/>
                <a:sym typeface="Helvetica Neue"/>
              </a:rPr>
              <a:t>&gt; </a:t>
            </a:r>
            <a:r>
              <a:rPr b="0" i="0" lang="es-419" sz="2000" u="none" cap="none" strike="noStrike">
                <a:solidFill>
                  <a:schemeClr val="lt1"/>
                </a:solidFill>
                <a:latin typeface="Helvetica Neue Light"/>
                <a:ea typeface="Helvetica Neue Light"/>
                <a:cs typeface="Helvetica Neue Light"/>
                <a:sym typeface="Helvetica Neue Light"/>
              </a:rPr>
              <a:t>tiene una </a:t>
            </a:r>
            <a:r>
              <a:rPr b="1" i="0" lang="es-419" sz="2000" u="none" cap="none" strike="noStrike">
                <a:solidFill>
                  <a:schemeClr val="lt1"/>
                </a:solidFill>
                <a:latin typeface="Helvetica Neue"/>
                <a:ea typeface="Helvetica Neue"/>
                <a:cs typeface="Helvetica Neue"/>
                <a:sym typeface="Helvetica Neue"/>
              </a:rPr>
              <a:t>pendiente igual a cero. </a:t>
            </a:r>
            <a:endParaRPr b="1" i="0" sz="2000" u="none" cap="none" strike="noStrike">
              <a:solidFill>
                <a:schemeClr val="lt1"/>
              </a:solidFill>
              <a:latin typeface="Helvetica Neue"/>
              <a:ea typeface="Helvetica Neue"/>
              <a:cs typeface="Helvetica Neue"/>
              <a:sym typeface="Helvetica Neue"/>
            </a:endParaRPr>
          </a:p>
          <a:p>
            <a:pPr indent="-355600" lvl="0" marL="457200" marR="0" rtl="0" algn="l">
              <a:lnSpc>
                <a:spcPct val="100000"/>
              </a:lnSpc>
              <a:spcBef>
                <a:spcPts val="1000"/>
              </a:spcBef>
              <a:spcAft>
                <a:spcPts val="0"/>
              </a:spcAft>
              <a:buClr>
                <a:srgbClr val="EAFF6A"/>
              </a:buClr>
              <a:buSzPts val="2000"/>
              <a:buFont typeface="Helvetica Neue Light"/>
              <a:buChar char="✓"/>
            </a:pPr>
            <a:r>
              <a:rPr b="0" i="0" lang="es-419" sz="2000" u="none" cap="none" strike="noStrike">
                <a:solidFill>
                  <a:schemeClr val="lt1"/>
                </a:solidFill>
                <a:latin typeface="Helvetica Neue Light"/>
                <a:ea typeface="Helvetica Neue Light"/>
                <a:cs typeface="Helvetica Neue Light"/>
                <a:sym typeface="Helvetica Neue Light"/>
              </a:rPr>
              <a:t>Una </a:t>
            </a:r>
            <a:r>
              <a:rPr b="1" i="0" lang="es-419" sz="2000" u="none" cap="none" strike="noStrike">
                <a:solidFill>
                  <a:schemeClr val="lt1"/>
                </a:solidFill>
                <a:latin typeface="Helvetica Neue"/>
                <a:ea typeface="Helvetica Neue"/>
                <a:cs typeface="Helvetica Neue"/>
                <a:sym typeface="Helvetica Neue"/>
              </a:rPr>
              <a:t>recta inclinada </a:t>
            </a:r>
            <a:r>
              <a:rPr b="0" i="0" lang="es-419" sz="2000" u="none" cap="none" strike="noStrike">
                <a:solidFill>
                  <a:schemeClr val="lt1"/>
                </a:solidFill>
                <a:latin typeface="Helvetica Neue Light"/>
                <a:ea typeface="Helvetica Neue Light"/>
                <a:cs typeface="Helvetica Neue Light"/>
                <a:sym typeface="Helvetica Neue Light"/>
              </a:rPr>
              <a:t>en el sentido de la correlación positiva </a:t>
            </a:r>
            <a:r>
              <a:rPr b="1" i="0" lang="es-419" sz="2000" u="none" cap="none" strike="noStrike">
                <a:solidFill>
                  <a:schemeClr val="lt1"/>
                </a:solidFill>
                <a:latin typeface="Helvetica Neue"/>
                <a:ea typeface="Helvetica Neue"/>
                <a:cs typeface="Helvetica Neue"/>
                <a:sym typeface="Helvetica Neue"/>
              </a:rPr>
              <a:t>&gt; </a:t>
            </a:r>
            <a:r>
              <a:rPr b="0" i="0" lang="es-419" sz="2000" u="none" cap="none" strike="noStrike">
                <a:solidFill>
                  <a:schemeClr val="lt1"/>
                </a:solidFill>
                <a:latin typeface="Helvetica Neue Light"/>
                <a:ea typeface="Helvetica Neue Light"/>
                <a:cs typeface="Helvetica Neue Light"/>
                <a:sym typeface="Helvetica Neue Light"/>
              </a:rPr>
              <a:t>tiene una </a:t>
            </a:r>
            <a:r>
              <a:rPr b="1" i="0" lang="es-419" sz="2000" u="none" cap="none" strike="noStrike">
                <a:solidFill>
                  <a:schemeClr val="lt1"/>
                </a:solidFill>
                <a:latin typeface="Helvetica Neue"/>
                <a:ea typeface="Helvetica Neue"/>
                <a:cs typeface="Helvetica Neue"/>
                <a:sym typeface="Helvetica Neue"/>
              </a:rPr>
              <a:t>pendiente positiva</a:t>
            </a:r>
            <a:r>
              <a:rPr b="0" i="0" lang="es-419" sz="2000" u="none" cap="none" strike="noStrike">
                <a:solidFill>
                  <a:schemeClr val="lt1"/>
                </a:solidFill>
                <a:latin typeface="Helvetica Neue Light"/>
                <a:ea typeface="Helvetica Neue Light"/>
                <a:cs typeface="Helvetica Neue Light"/>
                <a:sym typeface="Helvetica Neue Light"/>
              </a:rPr>
              <a:t>. </a:t>
            </a:r>
            <a:endParaRPr b="0" i="0" sz="2000" u="none" cap="none" strike="noStrike">
              <a:solidFill>
                <a:schemeClr val="lt1"/>
              </a:solidFill>
              <a:latin typeface="Helvetica Neue Light"/>
              <a:ea typeface="Helvetica Neue Light"/>
              <a:cs typeface="Helvetica Neue Light"/>
              <a:sym typeface="Helvetica Neue Light"/>
            </a:endParaRPr>
          </a:p>
          <a:p>
            <a:pPr indent="-355600" lvl="0" marL="457200" marR="0" rtl="0" algn="l">
              <a:lnSpc>
                <a:spcPct val="100000"/>
              </a:lnSpc>
              <a:spcBef>
                <a:spcPts val="1000"/>
              </a:spcBef>
              <a:spcAft>
                <a:spcPts val="0"/>
              </a:spcAft>
              <a:buClr>
                <a:srgbClr val="EAFF6A"/>
              </a:buClr>
              <a:buSzPts val="2000"/>
              <a:buFont typeface="Helvetica Neue Light"/>
              <a:buChar char="✓"/>
            </a:pPr>
            <a:r>
              <a:rPr b="0" i="0" lang="es-419" sz="2000" u="none" cap="none" strike="noStrike">
                <a:solidFill>
                  <a:schemeClr val="lt1"/>
                </a:solidFill>
                <a:latin typeface="Helvetica Neue Light"/>
                <a:ea typeface="Helvetica Neue Light"/>
                <a:cs typeface="Helvetica Neue Light"/>
                <a:sym typeface="Helvetica Neue Light"/>
              </a:rPr>
              <a:t>Una </a:t>
            </a:r>
            <a:r>
              <a:rPr b="1" i="0" lang="es-419" sz="2000" u="none" cap="none" strike="noStrike">
                <a:solidFill>
                  <a:schemeClr val="lt1"/>
                </a:solidFill>
                <a:latin typeface="Helvetica Neue"/>
                <a:ea typeface="Helvetica Neue"/>
                <a:cs typeface="Helvetica Neue"/>
                <a:sym typeface="Helvetica Neue"/>
              </a:rPr>
              <a:t>recta inclinada</a:t>
            </a:r>
            <a:r>
              <a:rPr b="0" i="0" lang="es-419" sz="2000" u="none" cap="none" strike="noStrike">
                <a:solidFill>
                  <a:schemeClr val="lt1"/>
                </a:solidFill>
                <a:latin typeface="Helvetica Neue Light"/>
                <a:ea typeface="Helvetica Neue Light"/>
                <a:cs typeface="Helvetica Neue Light"/>
                <a:sym typeface="Helvetica Neue Light"/>
              </a:rPr>
              <a:t> en el sentido de la correlación negativa </a:t>
            </a:r>
            <a:r>
              <a:rPr b="1" i="0" lang="es-419" sz="2000" u="none" cap="none" strike="noStrike">
                <a:solidFill>
                  <a:schemeClr val="lt1"/>
                </a:solidFill>
                <a:latin typeface="Helvetica Neue"/>
                <a:ea typeface="Helvetica Neue"/>
                <a:cs typeface="Helvetica Neue"/>
                <a:sym typeface="Helvetica Neue"/>
              </a:rPr>
              <a:t>&gt; </a:t>
            </a:r>
            <a:r>
              <a:rPr b="0" i="0" lang="es-419" sz="2000" u="none" cap="none" strike="noStrike">
                <a:solidFill>
                  <a:schemeClr val="lt1"/>
                </a:solidFill>
                <a:latin typeface="Helvetica Neue Light"/>
                <a:ea typeface="Helvetica Neue Light"/>
                <a:cs typeface="Helvetica Neue Light"/>
                <a:sym typeface="Helvetica Neue Light"/>
              </a:rPr>
              <a:t>tiene una </a:t>
            </a:r>
            <a:r>
              <a:rPr b="1" i="0" lang="es-419" sz="2000" u="none" cap="none" strike="noStrike">
                <a:solidFill>
                  <a:schemeClr val="lt1"/>
                </a:solidFill>
                <a:latin typeface="Helvetica Neue"/>
                <a:ea typeface="Helvetica Neue"/>
                <a:cs typeface="Helvetica Neue"/>
                <a:sym typeface="Helvetica Neue"/>
              </a:rPr>
              <a:t>pendiente negativa</a:t>
            </a:r>
            <a:r>
              <a:rPr b="0" i="0" lang="es-419" sz="2000" u="none" cap="none" strike="noStrike">
                <a:solidFill>
                  <a:schemeClr val="lt1"/>
                </a:solidFill>
                <a:latin typeface="Helvetica Neue Light"/>
                <a:ea typeface="Helvetica Neue Light"/>
                <a:cs typeface="Helvetica Neue Light"/>
                <a:sym typeface="Helvetica Neue Light"/>
              </a:rPr>
              <a:t>.</a:t>
            </a:r>
            <a:endParaRPr b="0" i="0" sz="2000" u="none" cap="none" strike="noStrike">
              <a:solidFill>
                <a:schemeClr val="lt1"/>
              </a:solidFill>
              <a:latin typeface="Helvetica Neue Light"/>
              <a:ea typeface="Helvetica Neue Light"/>
              <a:cs typeface="Helvetica Neue Light"/>
              <a:sym typeface="Helvetica Neue Light"/>
            </a:endParaRPr>
          </a:p>
          <a:p>
            <a:pPr indent="-355600" lvl="0" marL="457200" marR="0" rtl="0" algn="just">
              <a:lnSpc>
                <a:spcPct val="100000"/>
              </a:lnSpc>
              <a:spcBef>
                <a:spcPts val="1000"/>
              </a:spcBef>
              <a:spcAft>
                <a:spcPts val="1000"/>
              </a:spcAft>
              <a:buClr>
                <a:srgbClr val="EAFF6A"/>
              </a:buClr>
              <a:buSzPts val="2000"/>
              <a:buFont typeface="Helvetica Neue Light"/>
              <a:buChar char="✓"/>
            </a:pPr>
            <a:r>
              <a:rPr b="0" i="0" lang="es-419" sz="2000" u="none" cap="none" strike="noStrike">
                <a:solidFill>
                  <a:schemeClr val="lt1"/>
                </a:solidFill>
                <a:latin typeface="Helvetica Neue Light"/>
                <a:ea typeface="Helvetica Neue Light"/>
                <a:cs typeface="Helvetica Neue Light"/>
                <a:sym typeface="Helvetica Neue Light"/>
              </a:rPr>
              <a:t>Una </a:t>
            </a:r>
            <a:r>
              <a:rPr b="1" i="0" lang="es-419" sz="2000" u="none" cap="none" strike="noStrike">
                <a:solidFill>
                  <a:schemeClr val="lt1"/>
                </a:solidFill>
                <a:latin typeface="Helvetica Neue"/>
                <a:ea typeface="Helvetica Neue"/>
                <a:cs typeface="Helvetica Neue"/>
                <a:sym typeface="Helvetica Neue"/>
              </a:rPr>
              <a:t>recta vertical</a:t>
            </a:r>
            <a:r>
              <a:rPr b="0" i="0" lang="es-419" sz="2000" u="none" cap="none" strike="noStrike">
                <a:solidFill>
                  <a:schemeClr val="lt1"/>
                </a:solidFill>
                <a:latin typeface="Helvetica Neue Light"/>
                <a:ea typeface="Helvetica Neue Light"/>
                <a:cs typeface="Helvetica Neue Light"/>
                <a:sym typeface="Helvetica Neue Light"/>
              </a:rPr>
              <a:t> </a:t>
            </a:r>
            <a:r>
              <a:rPr b="1" i="0" lang="es-419" sz="2000" u="none" cap="none" strike="noStrike">
                <a:solidFill>
                  <a:schemeClr val="lt1"/>
                </a:solidFill>
                <a:latin typeface="Helvetica Neue"/>
                <a:ea typeface="Helvetica Neue"/>
                <a:cs typeface="Helvetica Neue"/>
                <a:sym typeface="Helvetica Neue"/>
              </a:rPr>
              <a:t>&gt; </a:t>
            </a:r>
            <a:r>
              <a:rPr b="0" i="0" lang="es-419" sz="2000" u="none" cap="none" strike="noStrike">
                <a:solidFill>
                  <a:schemeClr val="lt1"/>
                </a:solidFill>
                <a:latin typeface="Helvetica Neue Light"/>
                <a:ea typeface="Helvetica Neue Light"/>
                <a:cs typeface="Helvetica Neue Light"/>
                <a:sym typeface="Helvetica Neue Light"/>
              </a:rPr>
              <a:t>tiene pendiente </a:t>
            </a:r>
            <a:r>
              <a:rPr b="1" i="0" lang="es-419" sz="2000" u="none" cap="none" strike="noStrike">
                <a:solidFill>
                  <a:schemeClr val="lt1"/>
                </a:solidFill>
                <a:latin typeface="Helvetica Neue"/>
                <a:ea typeface="Helvetica Neue"/>
                <a:cs typeface="Helvetica Neue"/>
                <a:sym typeface="Helvetica Neue"/>
              </a:rPr>
              <a:t>infinita</a:t>
            </a:r>
            <a:r>
              <a:rPr b="0" i="0" lang="es-419" sz="2000" u="none" cap="none" strike="noStrike">
                <a:solidFill>
                  <a:schemeClr val="lt1"/>
                </a:solidFill>
                <a:latin typeface="Helvetica Neue Light"/>
                <a:ea typeface="Helvetica Neue Light"/>
                <a:cs typeface="Helvetica Neue Light"/>
                <a:sym typeface="Helvetica Neue Light"/>
              </a:rPr>
              <a:t>.</a:t>
            </a:r>
            <a:endParaRPr b="0" i="0" sz="2500" u="none" cap="none" strike="noStrike">
              <a:solidFill>
                <a:schemeClr val="lt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Aprendizaje no Supervisado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0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Aprendizaje no Supervisado</a:t>
            </a:r>
            <a:endParaRPr b="1" i="0" sz="3500" u="none" cap="none" strike="noStrike">
              <a:solidFill>
                <a:schemeClr val="lt1"/>
              </a:solidFill>
              <a:latin typeface="DM Sans"/>
              <a:ea typeface="DM Sans"/>
              <a:cs typeface="DM Sans"/>
              <a:sym typeface="DM Sans"/>
            </a:endParaRPr>
          </a:p>
        </p:txBody>
      </p:sp>
      <p:sp>
        <p:nvSpPr>
          <p:cNvPr id="653" name="Google Shape;653;p102"/>
          <p:cNvSpPr txBox="1"/>
          <p:nvPr/>
        </p:nvSpPr>
        <p:spPr>
          <a:xfrm>
            <a:off x="917700" y="1820725"/>
            <a:ext cx="21663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350"/>
              <a:buFont typeface="Arial"/>
              <a:buNone/>
            </a:pPr>
            <a:r>
              <a:rPr b="1" i="0" lang="es-419" sz="1350" u="none" cap="none" strike="noStrike">
                <a:solidFill>
                  <a:schemeClr val="dk1"/>
                </a:solidFill>
                <a:latin typeface="DM Sans"/>
                <a:ea typeface="DM Sans"/>
                <a:cs typeface="DM Sans"/>
                <a:sym typeface="DM Sans"/>
              </a:rPr>
              <a:t>Infieren patrones de un conjunto de datos sin referencia a resultados conocidos o etiquetados</a:t>
            </a:r>
            <a:r>
              <a:rPr b="0" i="0" lang="es-419" sz="1350" u="none" cap="none" strike="noStrike">
                <a:solidFill>
                  <a:schemeClr val="dk1"/>
                </a:solidFill>
                <a:latin typeface="DM Sans"/>
                <a:ea typeface="DM Sans"/>
                <a:cs typeface="DM Sans"/>
                <a:sym typeface="DM Sans"/>
              </a:rPr>
              <a:t>, esto significa en otras palabras, que no cuenta con una variable “y” </a:t>
            </a:r>
            <a:r>
              <a:rPr lang="es-419" sz="1350">
                <a:solidFill>
                  <a:schemeClr val="dk1"/>
                </a:solidFill>
                <a:latin typeface="DM Sans"/>
                <a:ea typeface="DM Sans"/>
                <a:cs typeface="DM Sans"/>
                <a:sym typeface="DM Sans"/>
              </a:rPr>
              <a:t>solo</a:t>
            </a:r>
            <a:r>
              <a:rPr b="0" i="0" lang="es-419" sz="1350" u="none" cap="none" strike="noStrike">
                <a:solidFill>
                  <a:schemeClr val="dk1"/>
                </a:solidFill>
                <a:latin typeface="DM Sans"/>
                <a:ea typeface="DM Sans"/>
                <a:cs typeface="DM Sans"/>
                <a:sym typeface="DM Sans"/>
              </a:rPr>
              <a:t> tengo “X”.</a:t>
            </a:r>
            <a:endParaRPr b="0" i="0" sz="1350" u="none" cap="none" strike="noStrike">
              <a:solidFill>
                <a:srgbClr val="000000"/>
              </a:solidFill>
              <a:latin typeface="DM Sans"/>
              <a:ea typeface="DM Sans"/>
              <a:cs typeface="DM Sans"/>
              <a:sym typeface="DM Sans"/>
            </a:endParaRPr>
          </a:p>
        </p:txBody>
      </p:sp>
      <p:sp>
        <p:nvSpPr>
          <p:cNvPr id="654" name="Google Shape;654;p102"/>
          <p:cNvSpPr/>
          <p:nvPr/>
        </p:nvSpPr>
        <p:spPr>
          <a:xfrm>
            <a:off x="3381225" y="1820725"/>
            <a:ext cx="4725000" cy="205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02"/>
          <p:cNvPicPr preferRelativeResize="0"/>
          <p:nvPr/>
        </p:nvPicPr>
        <p:blipFill rotWithShape="1">
          <a:blip r:embed="rId3">
            <a:alphaModFix/>
          </a:blip>
          <a:srcRect b="0" l="0" r="0" t="0"/>
          <a:stretch/>
        </p:blipFill>
        <p:spPr>
          <a:xfrm>
            <a:off x="3393675" y="1873538"/>
            <a:ext cx="4700100" cy="1948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0"/>
          <p:cNvSpPr/>
          <p:nvPr/>
        </p:nvSpPr>
        <p:spPr>
          <a:xfrm>
            <a:off x="856950" y="2352275"/>
            <a:ext cx="2195100" cy="449100"/>
          </a:xfrm>
          <a:prstGeom prst="roundRect">
            <a:avLst>
              <a:gd fmla="val 16667" name="adj"/>
            </a:avLst>
          </a:prstGeom>
          <a:solidFill>
            <a:srgbClr val="EAFF6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s-419" sz="1600" u="none" cap="none" strike="noStrike">
                <a:solidFill>
                  <a:schemeClr val="dk1"/>
                </a:solidFill>
                <a:latin typeface="Helvetica Neue Light"/>
                <a:ea typeface="Helvetica Neue Light"/>
                <a:cs typeface="Helvetica Neue Light"/>
                <a:sym typeface="Helvetica Neue Light"/>
              </a:rPr>
              <a:t>Matplotlib</a:t>
            </a:r>
            <a:endParaRPr b="0" i="0" sz="1600" u="none" cap="none" strike="noStrike">
              <a:solidFill>
                <a:schemeClr val="dk1"/>
              </a:solidFill>
              <a:latin typeface="Helvetica Neue Light"/>
              <a:ea typeface="Helvetica Neue Light"/>
              <a:cs typeface="Helvetica Neue Light"/>
              <a:sym typeface="Helvetica Neue Light"/>
            </a:endParaRPr>
          </a:p>
        </p:txBody>
      </p:sp>
      <p:sp>
        <p:nvSpPr>
          <p:cNvPr id="202" name="Google Shape;202;p40"/>
          <p:cNvSpPr/>
          <p:nvPr/>
        </p:nvSpPr>
        <p:spPr>
          <a:xfrm>
            <a:off x="5419650" y="2349600"/>
            <a:ext cx="2195100" cy="449100"/>
          </a:xfrm>
          <a:prstGeom prst="roundRect">
            <a:avLst>
              <a:gd fmla="val 16667" name="adj"/>
            </a:avLst>
          </a:prstGeom>
          <a:solidFill>
            <a:srgbClr val="EAFF6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s-419" sz="1600" u="none" cap="none" strike="noStrike">
                <a:solidFill>
                  <a:schemeClr val="dk1"/>
                </a:solidFill>
                <a:latin typeface="Helvetica Neue Light"/>
                <a:ea typeface="Helvetica Neue Light"/>
                <a:cs typeface="Helvetica Neue Light"/>
                <a:sym typeface="Helvetica Neue Light"/>
              </a:rPr>
              <a:t>Gráficos</a:t>
            </a:r>
            <a:endParaRPr b="0" i="0" sz="1600" u="none" cap="none" strike="noStrike">
              <a:solidFill>
                <a:schemeClr val="dk1"/>
              </a:solidFill>
              <a:latin typeface="Helvetica Neue Light"/>
              <a:ea typeface="Helvetica Neue Light"/>
              <a:cs typeface="Helvetica Neue Light"/>
              <a:sym typeface="Helvetica Neue Light"/>
            </a:endParaRPr>
          </a:p>
        </p:txBody>
      </p:sp>
      <p:sp>
        <p:nvSpPr>
          <p:cNvPr id="203" name="Google Shape;203;p40"/>
          <p:cNvSpPr/>
          <p:nvPr/>
        </p:nvSpPr>
        <p:spPr>
          <a:xfrm>
            <a:off x="2872625" y="1190925"/>
            <a:ext cx="2659200" cy="537300"/>
          </a:xfrm>
          <a:prstGeom prst="roundRect">
            <a:avLst>
              <a:gd fmla="val 16667" name="adj"/>
            </a:avLst>
          </a:prstGeom>
          <a:solidFill>
            <a:srgbClr val="EAFF6A"/>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0"/>
          <p:cNvSpPr txBox="1"/>
          <p:nvPr/>
        </p:nvSpPr>
        <p:spPr>
          <a:xfrm>
            <a:off x="476250" y="547350"/>
            <a:ext cx="5282100" cy="593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En la primera parte vimos los siguientes temas</a:t>
            </a:r>
            <a:endParaRPr b="0" i="0" sz="1350" u="none" cap="none" strike="noStrike">
              <a:solidFill>
                <a:srgbClr val="000000"/>
              </a:solidFill>
              <a:latin typeface="DM Sans"/>
              <a:ea typeface="DM Sans"/>
              <a:cs typeface="DM Sans"/>
              <a:sym typeface="DM Sans"/>
            </a:endParaRPr>
          </a:p>
        </p:txBody>
      </p:sp>
      <p:sp>
        <p:nvSpPr>
          <p:cNvPr id="205" name="Google Shape;205;p40"/>
          <p:cNvSpPr txBox="1"/>
          <p:nvPr/>
        </p:nvSpPr>
        <p:spPr>
          <a:xfrm>
            <a:off x="5419638" y="3038913"/>
            <a:ext cx="2867400" cy="1674600"/>
          </a:xfrm>
          <a:prstGeom prst="rect">
            <a:avLst/>
          </a:prstGeom>
          <a:noFill/>
          <a:ln>
            <a:noFill/>
          </a:ln>
        </p:spPr>
        <p:txBody>
          <a:bodyPr anchorCtr="0" anchor="ctr" bIns="91425" lIns="91425" spcFirstLastPara="1" rIns="91425" wrap="square" tIns="91425">
            <a:noAutofit/>
          </a:bodyPr>
          <a:lstStyle/>
          <a:p>
            <a:pPr indent="-644400" lvl="0" marL="914400" marR="0" rtl="0" algn="l">
              <a:lnSpc>
                <a:spcPct val="15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Gráficos de línea.</a:t>
            </a:r>
            <a:endParaRPr b="0" i="0" sz="1350" u="none" cap="none" strike="noStrike">
              <a:solidFill>
                <a:srgbClr val="000000"/>
              </a:solidFill>
              <a:latin typeface="DM Sans"/>
              <a:ea typeface="DM Sans"/>
              <a:cs typeface="DM Sans"/>
              <a:sym typeface="DM Sans"/>
            </a:endParaRPr>
          </a:p>
          <a:p>
            <a:pPr indent="-644400" lvl="0" marL="914400" marR="0" rtl="0" algn="l">
              <a:lnSpc>
                <a:spcPct val="15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Gráficos de puntos.</a:t>
            </a:r>
            <a:endParaRPr b="0" i="0" sz="1350" u="none" cap="none" strike="noStrike">
              <a:solidFill>
                <a:srgbClr val="000000"/>
              </a:solidFill>
              <a:latin typeface="DM Sans"/>
              <a:ea typeface="DM Sans"/>
              <a:cs typeface="DM Sans"/>
              <a:sym typeface="DM Sans"/>
            </a:endParaRPr>
          </a:p>
          <a:p>
            <a:pPr indent="-644400" lvl="0" marL="914400" marR="0" rtl="0" algn="l">
              <a:lnSpc>
                <a:spcPct val="15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Gráficos de barra.</a:t>
            </a:r>
            <a:endParaRPr b="0" i="0" sz="1350" u="none" cap="none" strike="noStrike">
              <a:solidFill>
                <a:srgbClr val="000000"/>
              </a:solidFill>
              <a:latin typeface="DM Sans"/>
              <a:ea typeface="DM Sans"/>
              <a:cs typeface="DM Sans"/>
              <a:sym typeface="DM Sans"/>
            </a:endParaRPr>
          </a:p>
          <a:p>
            <a:pPr indent="-644400" lvl="0" marL="914400" marR="0" rtl="0" algn="l">
              <a:lnSpc>
                <a:spcPct val="15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Histograma.</a:t>
            </a:r>
            <a:endParaRPr b="0" i="0" sz="1350" u="none" cap="none" strike="noStrike">
              <a:solidFill>
                <a:srgbClr val="000000"/>
              </a:solidFill>
              <a:latin typeface="DM Sans"/>
              <a:ea typeface="DM Sans"/>
              <a:cs typeface="DM Sans"/>
              <a:sym typeface="DM Sans"/>
            </a:endParaRPr>
          </a:p>
          <a:p>
            <a:pPr indent="-644400" lvl="0" marL="914400" marR="0" rtl="0" algn="l">
              <a:lnSpc>
                <a:spcPct val="15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Piechart</a:t>
            </a:r>
            <a:endParaRPr b="0" i="0" sz="1350" u="none" cap="none" strike="noStrike">
              <a:solidFill>
                <a:srgbClr val="000000"/>
              </a:solidFill>
              <a:latin typeface="DM Sans"/>
              <a:ea typeface="DM Sans"/>
              <a:cs typeface="DM Sans"/>
              <a:sym typeface="DM Sans"/>
            </a:endParaRPr>
          </a:p>
          <a:p>
            <a:pPr indent="269999"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06" name="Google Shape;206;p40"/>
          <p:cNvPicPr preferRelativeResize="0"/>
          <p:nvPr/>
        </p:nvPicPr>
        <p:blipFill rotWithShape="1">
          <a:blip r:embed="rId3">
            <a:alphaModFix/>
          </a:blip>
          <a:srcRect b="0" l="0" r="0" t="0"/>
          <a:stretch/>
        </p:blipFill>
        <p:spPr>
          <a:xfrm>
            <a:off x="7190963" y="2324550"/>
            <a:ext cx="259575" cy="259575"/>
          </a:xfrm>
          <a:prstGeom prst="rect">
            <a:avLst/>
          </a:prstGeom>
          <a:noFill/>
          <a:ln>
            <a:noFill/>
          </a:ln>
        </p:spPr>
      </p:pic>
      <p:sp>
        <p:nvSpPr>
          <p:cNvPr id="207" name="Google Shape;207;p40"/>
          <p:cNvSpPr txBox="1"/>
          <p:nvPr/>
        </p:nvSpPr>
        <p:spPr>
          <a:xfrm>
            <a:off x="3138300" y="1262925"/>
            <a:ext cx="2195100" cy="384600"/>
          </a:xfrm>
          <a:prstGeom prst="rect">
            <a:avLst/>
          </a:prstGeom>
          <a:solidFill>
            <a:srgbClr val="EEFF41">
              <a:alpha val="92940"/>
            </a:srgbClr>
          </a:solidFill>
          <a:ln cap="flat" cmpd="sng" w="9525">
            <a:solidFill>
              <a:srgbClr val="EEFF41"/>
            </a:solidFill>
            <a:prstDash val="solid"/>
            <a:round/>
            <a:headEnd len="sm" w="sm" type="none"/>
            <a:tailEnd len="sm" w="sm" type="none"/>
          </a:ln>
        </p:spPr>
        <p:txBody>
          <a:bodyPr anchorCtr="0" anchor="t" bIns="91425" lIns="0"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s-419" sz="1600" u="none" cap="none" strike="noStrike">
                <a:solidFill>
                  <a:schemeClr val="dk1"/>
                </a:solidFill>
                <a:highlight>
                  <a:schemeClr val="accent6"/>
                </a:highlight>
                <a:latin typeface="Helvetica Neue Light"/>
                <a:ea typeface="Helvetica Neue Light"/>
                <a:cs typeface="Helvetica Neue Light"/>
                <a:sym typeface="Helvetica Neue Light"/>
              </a:rPr>
              <a:t>Visualización en Python</a:t>
            </a:r>
            <a:r>
              <a:rPr b="0" i="0" lang="es-419" sz="1600" u="none" cap="none" strike="noStrike">
                <a:solidFill>
                  <a:schemeClr val="dk1"/>
                </a:solidFill>
                <a:latin typeface="Helvetica Neue Light"/>
                <a:ea typeface="Helvetica Neue Light"/>
                <a:cs typeface="Helvetica Neue Light"/>
                <a:sym typeface="Helvetica Neue Light"/>
              </a:rPr>
              <a:t> </a:t>
            </a:r>
            <a:endParaRPr b="0" i="0" sz="1000" u="none" cap="none" strike="noStrike">
              <a:solidFill>
                <a:srgbClr val="000000"/>
              </a:solidFill>
              <a:latin typeface="Arial"/>
              <a:ea typeface="Arial"/>
              <a:cs typeface="Arial"/>
              <a:sym typeface="Arial"/>
            </a:endParaRPr>
          </a:p>
        </p:txBody>
      </p:sp>
      <p:cxnSp>
        <p:nvCxnSpPr>
          <p:cNvPr id="208" name="Google Shape;208;p40"/>
          <p:cNvCxnSpPr/>
          <p:nvPr/>
        </p:nvCxnSpPr>
        <p:spPr>
          <a:xfrm>
            <a:off x="4235850" y="1913113"/>
            <a:ext cx="0" cy="537300"/>
          </a:xfrm>
          <a:prstGeom prst="straightConnector1">
            <a:avLst/>
          </a:prstGeom>
          <a:noFill/>
          <a:ln cap="flat" cmpd="sng" w="19050">
            <a:solidFill>
              <a:schemeClr val="dk1"/>
            </a:solidFill>
            <a:prstDash val="solid"/>
            <a:round/>
            <a:headEnd len="med" w="med" type="oval"/>
            <a:tailEnd len="med" w="med" type="oval"/>
          </a:ln>
        </p:spPr>
      </p:cxnSp>
      <p:cxnSp>
        <p:nvCxnSpPr>
          <p:cNvPr id="209" name="Google Shape;209;p40"/>
          <p:cNvCxnSpPr/>
          <p:nvPr/>
        </p:nvCxnSpPr>
        <p:spPr>
          <a:xfrm rot="10800000">
            <a:off x="3347700" y="2648838"/>
            <a:ext cx="1776300" cy="0"/>
          </a:xfrm>
          <a:prstGeom prst="straightConnector1">
            <a:avLst/>
          </a:prstGeom>
          <a:noFill/>
          <a:ln cap="flat" cmpd="sng" w="19050">
            <a:solidFill>
              <a:srgbClr val="222222"/>
            </a:solidFill>
            <a:prstDash val="solid"/>
            <a:round/>
            <a:headEnd len="med" w="med" type="oval"/>
            <a:tailEnd len="med" w="med" type="oval"/>
          </a:ln>
        </p:spPr>
      </p:cxnSp>
      <p:pic>
        <p:nvPicPr>
          <p:cNvPr id="210" name="Google Shape;210;p40"/>
          <p:cNvPicPr preferRelativeResize="0"/>
          <p:nvPr/>
        </p:nvPicPr>
        <p:blipFill rotWithShape="1">
          <a:blip r:embed="rId4">
            <a:alphaModFix/>
          </a:blip>
          <a:srcRect b="0" l="0" r="0" t="0"/>
          <a:stretch/>
        </p:blipFill>
        <p:spPr>
          <a:xfrm>
            <a:off x="2613050" y="2447025"/>
            <a:ext cx="259575" cy="2595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03"/>
          <p:cNvSpPr txBox="1"/>
          <p:nvPr/>
        </p:nvSpPr>
        <p:spPr>
          <a:xfrm>
            <a:off x="501450" y="3287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Aprendizaje Supervisado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vs. no Supervisado</a:t>
            </a:r>
            <a:endParaRPr b="1" i="0" sz="4000" u="none" cap="none" strike="noStrike">
              <a:solidFill>
                <a:schemeClr val="dk1"/>
              </a:solidFill>
              <a:latin typeface="DM Sans"/>
              <a:ea typeface="DM Sans"/>
              <a:cs typeface="DM Sans"/>
              <a:sym typeface="DM Sans"/>
            </a:endParaRPr>
          </a:p>
        </p:txBody>
      </p:sp>
      <p:sp>
        <p:nvSpPr>
          <p:cNvPr id="661" name="Google Shape;661;p103"/>
          <p:cNvSpPr/>
          <p:nvPr/>
        </p:nvSpPr>
        <p:spPr>
          <a:xfrm>
            <a:off x="2208694" y="1753663"/>
            <a:ext cx="1592100" cy="260100"/>
          </a:xfrm>
          <a:prstGeom prst="roundRect">
            <a:avLst>
              <a:gd fmla="val 16667" name="adj"/>
            </a:avLst>
          </a:prstGeom>
          <a:solidFill>
            <a:srgbClr val="EAFF6A"/>
          </a:solidFill>
          <a:ln cap="flat" cmpd="sng" w="9525">
            <a:solidFill>
              <a:srgbClr val="F8F8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Supervisado</a:t>
            </a:r>
            <a:endParaRPr b="0" i="0" sz="1350" u="none" cap="none" strike="noStrike">
              <a:solidFill>
                <a:srgbClr val="000000"/>
              </a:solidFill>
              <a:latin typeface="DM Sans"/>
              <a:ea typeface="DM Sans"/>
              <a:cs typeface="DM Sans"/>
              <a:sym typeface="DM Sans"/>
            </a:endParaRPr>
          </a:p>
        </p:txBody>
      </p:sp>
      <p:sp>
        <p:nvSpPr>
          <p:cNvPr id="662" name="Google Shape;662;p103"/>
          <p:cNvSpPr/>
          <p:nvPr/>
        </p:nvSpPr>
        <p:spPr>
          <a:xfrm>
            <a:off x="1833444" y="2311582"/>
            <a:ext cx="911100" cy="654900"/>
          </a:xfrm>
          <a:prstGeom prst="roundRect">
            <a:avLst>
              <a:gd fmla="val 16667" name="adj"/>
            </a:avLst>
          </a:prstGeom>
          <a:solidFill>
            <a:srgbClr val="000000">
              <a:alpha val="0"/>
            </a:srgbClr>
          </a:solidFill>
          <a:ln cap="flat" cmpd="sng" w="19050">
            <a:solidFill>
              <a:srgbClr val="D4D4D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03"/>
          <p:cNvSpPr/>
          <p:nvPr/>
        </p:nvSpPr>
        <p:spPr>
          <a:xfrm>
            <a:off x="3264606" y="2311582"/>
            <a:ext cx="911100" cy="654900"/>
          </a:xfrm>
          <a:prstGeom prst="roundRect">
            <a:avLst>
              <a:gd fmla="val 16667" name="adj"/>
            </a:avLst>
          </a:prstGeom>
          <a:solidFill>
            <a:srgbClr val="000000">
              <a:alpha val="0"/>
            </a:srgbClr>
          </a:solidFill>
          <a:ln cap="flat" cmpd="sng" w="19050">
            <a:solidFill>
              <a:srgbClr val="D4D4D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419" sz="1100" u="none" cap="none" strike="noStrike">
                <a:solidFill>
                  <a:srgbClr val="000000"/>
                </a:solidFill>
                <a:latin typeface="Helvetica Neue"/>
                <a:ea typeface="Helvetica Neue"/>
                <a:cs typeface="Helvetica Neue"/>
                <a:sym typeface="Helvetica Neue"/>
              </a:rPr>
              <a:t>Son manzanas</a:t>
            </a:r>
            <a:endParaRPr b="0" i="0" sz="1100" u="none" cap="none" strike="noStrike">
              <a:solidFill>
                <a:srgbClr val="000000"/>
              </a:solidFill>
              <a:latin typeface="Helvetica Neue"/>
              <a:ea typeface="Helvetica Neue"/>
              <a:cs typeface="Helvetica Neue"/>
              <a:sym typeface="Helvetica Neue"/>
            </a:endParaRPr>
          </a:p>
        </p:txBody>
      </p:sp>
      <p:sp>
        <p:nvSpPr>
          <p:cNvPr id="664" name="Google Shape;664;p103"/>
          <p:cNvSpPr/>
          <p:nvPr/>
        </p:nvSpPr>
        <p:spPr>
          <a:xfrm>
            <a:off x="2460347" y="3826688"/>
            <a:ext cx="1592100" cy="654900"/>
          </a:xfrm>
          <a:prstGeom prst="cloudCallout">
            <a:avLst>
              <a:gd fmla="val -21625" name="adj1"/>
              <a:gd fmla="val -75828" name="adj2"/>
            </a:avLst>
          </a:prstGeom>
          <a:solidFill>
            <a:srgbClr val="EAF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es una manzana</a:t>
            </a:r>
            <a:endParaRPr b="0" i="0" sz="1200" u="none" cap="none" strike="noStrike">
              <a:solidFill>
                <a:srgbClr val="000000"/>
              </a:solidFill>
              <a:latin typeface="DM Sans"/>
              <a:ea typeface="DM Sans"/>
              <a:cs typeface="DM Sans"/>
              <a:sym typeface="DM Sans"/>
            </a:endParaRPr>
          </a:p>
        </p:txBody>
      </p:sp>
      <p:sp>
        <p:nvSpPr>
          <p:cNvPr id="665" name="Google Shape;665;p103"/>
          <p:cNvSpPr txBox="1"/>
          <p:nvPr/>
        </p:nvSpPr>
        <p:spPr>
          <a:xfrm>
            <a:off x="1865447" y="2013763"/>
            <a:ext cx="1027200" cy="1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input data</a:t>
            </a:r>
            <a:endParaRPr b="0" i="0" sz="1200" u="none" cap="none" strike="noStrike">
              <a:solidFill>
                <a:srgbClr val="000000"/>
              </a:solidFill>
              <a:latin typeface="DM Sans"/>
              <a:ea typeface="DM Sans"/>
              <a:cs typeface="DM Sans"/>
              <a:sym typeface="DM Sans"/>
            </a:endParaRPr>
          </a:p>
        </p:txBody>
      </p:sp>
      <p:sp>
        <p:nvSpPr>
          <p:cNvPr id="666" name="Google Shape;666;p103"/>
          <p:cNvSpPr txBox="1"/>
          <p:nvPr/>
        </p:nvSpPr>
        <p:spPr>
          <a:xfrm>
            <a:off x="3229951" y="2013763"/>
            <a:ext cx="1096500" cy="1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Anotaciones</a:t>
            </a:r>
            <a:endParaRPr b="0" i="0" sz="1200" u="none" cap="none" strike="noStrike">
              <a:solidFill>
                <a:srgbClr val="000000"/>
              </a:solidFill>
              <a:latin typeface="DM Sans"/>
              <a:ea typeface="DM Sans"/>
              <a:cs typeface="DM Sans"/>
              <a:sym typeface="DM Sans"/>
            </a:endParaRPr>
          </a:p>
        </p:txBody>
      </p:sp>
      <p:pic>
        <p:nvPicPr>
          <p:cNvPr id="667" name="Google Shape;667;p103"/>
          <p:cNvPicPr preferRelativeResize="0"/>
          <p:nvPr/>
        </p:nvPicPr>
        <p:blipFill rotWithShape="1">
          <a:blip r:embed="rId3">
            <a:alphaModFix/>
          </a:blip>
          <a:srcRect b="0" l="0" r="0" t="0"/>
          <a:stretch/>
        </p:blipFill>
        <p:spPr>
          <a:xfrm>
            <a:off x="2308457" y="2363516"/>
            <a:ext cx="342395" cy="300306"/>
          </a:xfrm>
          <a:prstGeom prst="rect">
            <a:avLst/>
          </a:prstGeom>
          <a:noFill/>
          <a:ln>
            <a:noFill/>
          </a:ln>
        </p:spPr>
      </p:pic>
      <p:pic>
        <p:nvPicPr>
          <p:cNvPr id="668" name="Google Shape;668;p103"/>
          <p:cNvPicPr preferRelativeResize="0"/>
          <p:nvPr/>
        </p:nvPicPr>
        <p:blipFill rotWithShape="1">
          <a:blip r:embed="rId3">
            <a:alphaModFix/>
          </a:blip>
          <a:srcRect b="0" l="0" r="0" t="0"/>
          <a:stretch/>
        </p:blipFill>
        <p:spPr>
          <a:xfrm>
            <a:off x="1966065" y="2587126"/>
            <a:ext cx="342395" cy="300306"/>
          </a:xfrm>
          <a:prstGeom prst="rect">
            <a:avLst/>
          </a:prstGeom>
          <a:noFill/>
          <a:ln>
            <a:noFill/>
          </a:ln>
        </p:spPr>
      </p:pic>
      <p:pic>
        <p:nvPicPr>
          <p:cNvPr id="669" name="Google Shape;669;p103"/>
          <p:cNvPicPr preferRelativeResize="0"/>
          <p:nvPr/>
        </p:nvPicPr>
        <p:blipFill rotWithShape="1">
          <a:blip r:embed="rId3">
            <a:alphaModFix/>
          </a:blip>
          <a:srcRect b="0" l="0" r="0" t="0"/>
          <a:stretch/>
        </p:blipFill>
        <p:spPr>
          <a:xfrm>
            <a:off x="3607011" y="3246426"/>
            <a:ext cx="342395" cy="300306"/>
          </a:xfrm>
          <a:prstGeom prst="rect">
            <a:avLst/>
          </a:prstGeom>
          <a:noFill/>
          <a:ln>
            <a:noFill/>
          </a:ln>
        </p:spPr>
      </p:pic>
      <p:pic>
        <p:nvPicPr>
          <p:cNvPr id="670" name="Google Shape;670;p103"/>
          <p:cNvPicPr preferRelativeResize="0"/>
          <p:nvPr/>
        </p:nvPicPr>
        <p:blipFill rotWithShape="1">
          <a:blip r:embed="rId4">
            <a:alphaModFix/>
          </a:blip>
          <a:srcRect b="0" l="0" r="0" t="0"/>
          <a:stretch/>
        </p:blipFill>
        <p:spPr>
          <a:xfrm>
            <a:off x="2688143" y="3118906"/>
            <a:ext cx="633181" cy="555347"/>
          </a:xfrm>
          <a:prstGeom prst="rect">
            <a:avLst/>
          </a:prstGeom>
          <a:noFill/>
          <a:ln>
            <a:noFill/>
          </a:ln>
        </p:spPr>
      </p:pic>
      <p:cxnSp>
        <p:nvCxnSpPr>
          <p:cNvPr id="671" name="Google Shape;671;p103"/>
          <p:cNvCxnSpPr>
            <a:stCxn id="662" idx="3"/>
            <a:endCxn id="670" idx="0"/>
          </p:cNvCxnSpPr>
          <p:nvPr/>
        </p:nvCxnSpPr>
        <p:spPr>
          <a:xfrm>
            <a:off x="2744544" y="2639032"/>
            <a:ext cx="260100" cy="480000"/>
          </a:xfrm>
          <a:prstGeom prst="straightConnector1">
            <a:avLst/>
          </a:prstGeom>
          <a:noFill/>
          <a:ln cap="flat" cmpd="sng" w="19050">
            <a:solidFill>
              <a:srgbClr val="D4D4D4"/>
            </a:solidFill>
            <a:prstDash val="solid"/>
            <a:round/>
            <a:headEnd len="sm" w="sm" type="none"/>
            <a:tailEnd len="med" w="med" type="stealth"/>
          </a:ln>
        </p:spPr>
      </p:cxnSp>
      <p:cxnSp>
        <p:nvCxnSpPr>
          <p:cNvPr id="672" name="Google Shape;672;p103"/>
          <p:cNvCxnSpPr>
            <a:stCxn id="663" idx="1"/>
            <a:endCxn id="670" idx="0"/>
          </p:cNvCxnSpPr>
          <p:nvPr/>
        </p:nvCxnSpPr>
        <p:spPr>
          <a:xfrm flipH="1">
            <a:off x="3004806" y="2639032"/>
            <a:ext cx="259800" cy="480000"/>
          </a:xfrm>
          <a:prstGeom prst="straightConnector1">
            <a:avLst/>
          </a:prstGeom>
          <a:noFill/>
          <a:ln cap="flat" cmpd="sng" w="19050">
            <a:solidFill>
              <a:srgbClr val="D4D4D4"/>
            </a:solidFill>
            <a:prstDash val="solid"/>
            <a:round/>
            <a:headEnd len="sm" w="sm" type="none"/>
            <a:tailEnd len="med" w="med" type="stealth"/>
          </a:ln>
        </p:spPr>
      </p:cxnSp>
      <p:cxnSp>
        <p:nvCxnSpPr>
          <p:cNvPr id="673" name="Google Shape;673;p103"/>
          <p:cNvCxnSpPr>
            <a:stCxn id="670" idx="3"/>
            <a:endCxn id="669" idx="1"/>
          </p:cNvCxnSpPr>
          <p:nvPr/>
        </p:nvCxnSpPr>
        <p:spPr>
          <a:xfrm>
            <a:off x="3321324" y="3396579"/>
            <a:ext cx="285600" cy="0"/>
          </a:xfrm>
          <a:prstGeom prst="straightConnector1">
            <a:avLst/>
          </a:prstGeom>
          <a:noFill/>
          <a:ln cap="flat" cmpd="sng" w="19050">
            <a:solidFill>
              <a:srgbClr val="D4D4D4"/>
            </a:solidFill>
            <a:prstDash val="solid"/>
            <a:round/>
            <a:headEnd len="sm" w="sm" type="none"/>
            <a:tailEnd len="med" w="med" type="stealth"/>
          </a:ln>
        </p:spPr>
      </p:cxnSp>
      <p:sp>
        <p:nvSpPr>
          <p:cNvPr id="674" name="Google Shape;674;p103"/>
          <p:cNvSpPr txBox="1"/>
          <p:nvPr/>
        </p:nvSpPr>
        <p:spPr>
          <a:xfrm>
            <a:off x="3949399" y="3148505"/>
            <a:ext cx="260100" cy="30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s-419" sz="2200" u="none" cap="none" strike="noStrike">
                <a:solidFill>
                  <a:schemeClr val="dk1"/>
                </a:solidFill>
                <a:latin typeface="DM Sans"/>
                <a:ea typeface="DM Sans"/>
                <a:cs typeface="DM Sans"/>
                <a:sym typeface="DM Sans"/>
              </a:rPr>
              <a:t>?</a:t>
            </a:r>
            <a:endParaRPr b="1" i="0" sz="2200" u="none" cap="none" strike="noStrike">
              <a:solidFill>
                <a:schemeClr val="dk1"/>
              </a:solidFill>
              <a:latin typeface="DM Sans"/>
              <a:ea typeface="DM Sans"/>
              <a:cs typeface="DM Sans"/>
              <a:sym typeface="DM Sans"/>
            </a:endParaRPr>
          </a:p>
        </p:txBody>
      </p:sp>
      <p:sp>
        <p:nvSpPr>
          <p:cNvPr id="675" name="Google Shape;675;p103"/>
          <p:cNvSpPr txBox="1"/>
          <p:nvPr/>
        </p:nvSpPr>
        <p:spPr>
          <a:xfrm>
            <a:off x="1459950" y="3945150"/>
            <a:ext cx="1228200" cy="1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Predicción</a:t>
            </a:r>
            <a:endParaRPr b="0" i="0" sz="1200" u="none" cap="none" strike="noStrike">
              <a:solidFill>
                <a:srgbClr val="000000"/>
              </a:solidFill>
              <a:latin typeface="DM Sans"/>
              <a:ea typeface="DM Sans"/>
              <a:cs typeface="DM Sans"/>
              <a:sym typeface="DM Sans"/>
            </a:endParaRPr>
          </a:p>
        </p:txBody>
      </p:sp>
      <p:sp>
        <p:nvSpPr>
          <p:cNvPr id="676" name="Google Shape;676;p103"/>
          <p:cNvSpPr/>
          <p:nvPr/>
        </p:nvSpPr>
        <p:spPr>
          <a:xfrm>
            <a:off x="6915238" y="3903860"/>
            <a:ext cx="519900" cy="555300"/>
          </a:xfrm>
          <a:prstGeom prst="roundRect">
            <a:avLst>
              <a:gd fmla="val 16667" name="adj"/>
            </a:avLst>
          </a:prstGeom>
          <a:noFill/>
          <a:ln cap="flat" cmpd="sng" w="9525">
            <a:solidFill>
              <a:srgbClr val="D4D4D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4D4D4"/>
              </a:highlight>
              <a:latin typeface="Arial"/>
              <a:ea typeface="Arial"/>
              <a:cs typeface="Arial"/>
              <a:sym typeface="Arial"/>
            </a:endParaRPr>
          </a:p>
        </p:txBody>
      </p:sp>
      <p:sp>
        <p:nvSpPr>
          <p:cNvPr id="677" name="Google Shape;677;p103"/>
          <p:cNvSpPr/>
          <p:nvPr/>
        </p:nvSpPr>
        <p:spPr>
          <a:xfrm>
            <a:off x="6338913" y="3926292"/>
            <a:ext cx="519900" cy="555300"/>
          </a:xfrm>
          <a:prstGeom prst="roundRect">
            <a:avLst>
              <a:gd fmla="val 16667" name="adj"/>
            </a:avLst>
          </a:prstGeom>
          <a:noFill/>
          <a:ln cap="flat" cmpd="sng" w="9525">
            <a:solidFill>
              <a:srgbClr val="D4D4D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4D4D4"/>
              </a:highlight>
              <a:latin typeface="Arial"/>
              <a:ea typeface="Arial"/>
              <a:cs typeface="Arial"/>
              <a:sym typeface="Arial"/>
            </a:endParaRPr>
          </a:p>
        </p:txBody>
      </p:sp>
      <p:sp>
        <p:nvSpPr>
          <p:cNvPr id="678" name="Google Shape;678;p103"/>
          <p:cNvSpPr/>
          <p:nvPr/>
        </p:nvSpPr>
        <p:spPr>
          <a:xfrm>
            <a:off x="5762613" y="3926292"/>
            <a:ext cx="519900" cy="555300"/>
          </a:xfrm>
          <a:prstGeom prst="roundRect">
            <a:avLst>
              <a:gd fmla="val 16667" name="adj"/>
            </a:avLst>
          </a:prstGeom>
          <a:noFill/>
          <a:ln cap="flat" cmpd="sng" w="9525">
            <a:solidFill>
              <a:srgbClr val="D4D4D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03"/>
          <p:cNvSpPr/>
          <p:nvPr/>
        </p:nvSpPr>
        <p:spPr>
          <a:xfrm>
            <a:off x="5787225" y="1715627"/>
            <a:ext cx="1592100" cy="300300"/>
          </a:xfrm>
          <a:prstGeom prst="roundRect">
            <a:avLst>
              <a:gd fmla="val 16667" name="adj"/>
            </a:avLst>
          </a:prstGeom>
          <a:solidFill>
            <a:srgbClr val="EAFF6A"/>
          </a:solidFill>
          <a:ln cap="flat" cmpd="sng" w="9525">
            <a:solidFill>
              <a:srgbClr val="F8F8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No supervisado</a:t>
            </a:r>
            <a:endParaRPr b="0" i="0" sz="1350" u="none" cap="none" strike="noStrike">
              <a:solidFill>
                <a:srgbClr val="000000"/>
              </a:solidFill>
              <a:latin typeface="DM Sans"/>
              <a:ea typeface="DM Sans"/>
              <a:cs typeface="DM Sans"/>
              <a:sym typeface="DM Sans"/>
            </a:endParaRPr>
          </a:p>
        </p:txBody>
      </p:sp>
      <p:sp>
        <p:nvSpPr>
          <p:cNvPr id="680" name="Google Shape;680;p103"/>
          <p:cNvSpPr/>
          <p:nvPr/>
        </p:nvSpPr>
        <p:spPr>
          <a:xfrm>
            <a:off x="5593425" y="2274277"/>
            <a:ext cx="1979700" cy="555300"/>
          </a:xfrm>
          <a:prstGeom prst="roundRect">
            <a:avLst>
              <a:gd fmla="val 16667" name="adj"/>
            </a:avLst>
          </a:prstGeom>
          <a:solidFill>
            <a:srgbClr val="000000">
              <a:alpha val="0"/>
            </a:srgbClr>
          </a:solidFill>
          <a:ln cap="flat" cmpd="sng" w="19050">
            <a:solidFill>
              <a:srgbClr val="D4D4D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1" name="Google Shape;681;p103"/>
          <p:cNvPicPr preferRelativeResize="0"/>
          <p:nvPr/>
        </p:nvPicPr>
        <p:blipFill rotWithShape="1">
          <a:blip r:embed="rId3">
            <a:alphaModFix/>
          </a:blip>
          <a:srcRect b="0" l="0" r="0" t="0"/>
          <a:stretch/>
        </p:blipFill>
        <p:spPr>
          <a:xfrm>
            <a:off x="5673646" y="2408716"/>
            <a:ext cx="375964" cy="327264"/>
          </a:xfrm>
          <a:prstGeom prst="rect">
            <a:avLst/>
          </a:prstGeom>
          <a:noFill/>
          <a:ln>
            <a:noFill/>
          </a:ln>
        </p:spPr>
      </p:pic>
      <p:pic>
        <p:nvPicPr>
          <p:cNvPr id="682" name="Google Shape;682;p103"/>
          <p:cNvPicPr preferRelativeResize="0"/>
          <p:nvPr/>
        </p:nvPicPr>
        <p:blipFill rotWithShape="1">
          <a:blip r:embed="rId3">
            <a:alphaModFix/>
          </a:blip>
          <a:srcRect b="0" l="0" r="0" t="0"/>
          <a:stretch/>
        </p:blipFill>
        <p:spPr>
          <a:xfrm>
            <a:off x="6654399" y="2408721"/>
            <a:ext cx="375964" cy="327264"/>
          </a:xfrm>
          <a:prstGeom prst="rect">
            <a:avLst/>
          </a:prstGeom>
          <a:noFill/>
          <a:ln>
            <a:noFill/>
          </a:ln>
        </p:spPr>
      </p:pic>
      <p:pic>
        <p:nvPicPr>
          <p:cNvPr id="683" name="Google Shape;683;p103"/>
          <p:cNvPicPr preferRelativeResize="0"/>
          <p:nvPr/>
        </p:nvPicPr>
        <p:blipFill rotWithShape="1">
          <a:blip r:embed="rId5">
            <a:alphaModFix/>
          </a:blip>
          <a:srcRect b="0" l="0" r="0" t="0"/>
          <a:stretch/>
        </p:blipFill>
        <p:spPr>
          <a:xfrm>
            <a:off x="7144799" y="2408716"/>
            <a:ext cx="375964" cy="327264"/>
          </a:xfrm>
          <a:prstGeom prst="rect">
            <a:avLst/>
          </a:prstGeom>
          <a:noFill/>
          <a:ln>
            <a:noFill/>
          </a:ln>
        </p:spPr>
      </p:pic>
      <p:pic>
        <p:nvPicPr>
          <p:cNvPr id="684" name="Google Shape;684;p103"/>
          <p:cNvPicPr preferRelativeResize="0"/>
          <p:nvPr/>
        </p:nvPicPr>
        <p:blipFill rotWithShape="1">
          <a:blip r:embed="rId6">
            <a:alphaModFix/>
          </a:blip>
          <a:srcRect b="0" l="0" r="0" t="0"/>
          <a:stretch/>
        </p:blipFill>
        <p:spPr>
          <a:xfrm>
            <a:off x="6164021" y="2408721"/>
            <a:ext cx="375964" cy="327264"/>
          </a:xfrm>
          <a:prstGeom prst="rect">
            <a:avLst/>
          </a:prstGeom>
          <a:noFill/>
          <a:ln>
            <a:noFill/>
          </a:ln>
        </p:spPr>
      </p:pic>
      <p:sp>
        <p:nvSpPr>
          <p:cNvPr id="685" name="Google Shape;685;p103"/>
          <p:cNvSpPr txBox="1"/>
          <p:nvPr/>
        </p:nvSpPr>
        <p:spPr>
          <a:xfrm>
            <a:off x="6065025" y="1979588"/>
            <a:ext cx="1036500" cy="16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input data</a:t>
            </a:r>
            <a:endParaRPr b="0" i="0" sz="1200" u="none" cap="none" strike="noStrike">
              <a:solidFill>
                <a:srgbClr val="000000"/>
              </a:solidFill>
              <a:latin typeface="DM Sans"/>
              <a:ea typeface="DM Sans"/>
              <a:cs typeface="DM Sans"/>
              <a:sym typeface="DM Sans"/>
            </a:endParaRPr>
          </a:p>
        </p:txBody>
      </p:sp>
      <p:pic>
        <p:nvPicPr>
          <p:cNvPr id="686" name="Google Shape;686;p103"/>
          <p:cNvPicPr preferRelativeResize="0"/>
          <p:nvPr/>
        </p:nvPicPr>
        <p:blipFill rotWithShape="1">
          <a:blip r:embed="rId4">
            <a:alphaModFix/>
          </a:blip>
          <a:srcRect b="0" l="0" r="0" t="0"/>
          <a:stretch/>
        </p:blipFill>
        <p:spPr>
          <a:xfrm>
            <a:off x="6235639" y="3087918"/>
            <a:ext cx="695259" cy="605200"/>
          </a:xfrm>
          <a:prstGeom prst="rect">
            <a:avLst/>
          </a:prstGeom>
          <a:noFill/>
          <a:ln>
            <a:noFill/>
          </a:ln>
        </p:spPr>
      </p:pic>
      <p:cxnSp>
        <p:nvCxnSpPr>
          <p:cNvPr id="687" name="Google Shape;687;p103"/>
          <p:cNvCxnSpPr/>
          <p:nvPr/>
        </p:nvCxnSpPr>
        <p:spPr>
          <a:xfrm flipH="1">
            <a:off x="6128166" y="3608782"/>
            <a:ext cx="192600" cy="220500"/>
          </a:xfrm>
          <a:prstGeom prst="straightConnector1">
            <a:avLst/>
          </a:prstGeom>
          <a:noFill/>
          <a:ln cap="flat" cmpd="sng" w="19050">
            <a:solidFill>
              <a:srgbClr val="D4D4D4"/>
            </a:solidFill>
            <a:prstDash val="solid"/>
            <a:round/>
            <a:headEnd len="sm" w="sm" type="none"/>
            <a:tailEnd len="med" w="med" type="stealth"/>
          </a:ln>
        </p:spPr>
      </p:cxnSp>
      <p:cxnSp>
        <p:nvCxnSpPr>
          <p:cNvPr id="688" name="Google Shape;688;p103"/>
          <p:cNvCxnSpPr>
            <a:stCxn id="686" idx="2"/>
            <a:endCxn id="677" idx="0"/>
          </p:cNvCxnSpPr>
          <p:nvPr/>
        </p:nvCxnSpPr>
        <p:spPr>
          <a:xfrm>
            <a:off x="6583268" y="3693118"/>
            <a:ext cx="15600" cy="233100"/>
          </a:xfrm>
          <a:prstGeom prst="straightConnector1">
            <a:avLst/>
          </a:prstGeom>
          <a:noFill/>
          <a:ln cap="flat" cmpd="sng" w="19050">
            <a:solidFill>
              <a:srgbClr val="D4D4D4"/>
            </a:solidFill>
            <a:prstDash val="solid"/>
            <a:round/>
            <a:headEnd len="sm" w="sm" type="none"/>
            <a:tailEnd len="med" w="med" type="stealth"/>
          </a:ln>
        </p:spPr>
      </p:cxnSp>
      <p:cxnSp>
        <p:nvCxnSpPr>
          <p:cNvPr id="689" name="Google Shape;689;p103"/>
          <p:cNvCxnSpPr/>
          <p:nvPr/>
        </p:nvCxnSpPr>
        <p:spPr>
          <a:xfrm>
            <a:off x="6930899" y="3591580"/>
            <a:ext cx="209700" cy="248100"/>
          </a:xfrm>
          <a:prstGeom prst="straightConnector1">
            <a:avLst/>
          </a:prstGeom>
          <a:noFill/>
          <a:ln cap="flat" cmpd="sng" w="19050">
            <a:solidFill>
              <a:srgbClr val="D4D4D4"/>
            </a:solidFill>
            <a:prstDash val="solid"/>
            <a:round/>
            <a:headEnd len="sm" w="sm" type="none"/>
            <a:tailEnd len="med" w="med" type="stealth"/>
          </a:ln>
        </p:spPr>
      </p:cxnSp>
      <p:pic>
        <p:nvPicPr>
          <p:cNvPr id="690" name="Google Shape;690;p103"/>
          <p:cNvPicPr preferRelativeResize="0"/>
          <p:nvPr/>
        </p:nvPicPr>
        <p:blipFill rotWithShape="1">
          <a:blip r:embed="rId3">
            <a:alphaModFix/>
          </a:blip>
          <a:srcRect b="0" l="0" r="0" t="0"/>
          <a:stretch/>
        </p:blipFill>
        <p:spPr>
          <a:xfrm>
            <a:off x="5843885" y="4060940"/>
            <a:ext cx="375964" cy="327264"/>
          </a:xfrm>
          <a:prstGeom prst="rect">
            <a:avLst/>
          </a:prstGeom>
          <a:noFill/>
          <a:ln>
            <a:noFill/>
          </a:ln>
        </p:spPr>
      </p:pic>
      <p:pic>
        <p:nvPicPr>
          <p:cNvPr id="691" name="Google Shape;691;p103"/>
          <p:cNvPicPr preferRelativeResize="0"/>
          <p:nvPr/>
        </p:nvPicPr>
        <p:blipFill rotWithShape="1">
          <a:blip r:embed="rId6">
            <a:alphaModFix/>
          </a:blip>
          <a:srcRect b="0" l="0" r="0" t="0"/>
          <a:stretch/>
        </p:blipFill>
        <p:spPr>
          <a:xfrm>
            <a:off x="6410893" y="4060940"/>
            <a:ext cx="375964" cy="327264"/>
          </a:xfrm>
          <a:prstGeom prst="rect">
            <a:avLst/>
          </a:prstGeom>
          <a:noFill/>
          <a:ln>
            <a:noFill/>
          </a:ln>
        </p:spPr>
      </p:pic>
      <p:pic>
        <p:nvPicPr>
          <p:cNvPr id="692" name="Google Shape;692;p103"/>
          <p:cNvPicPr preferRelativeResize="0"/>
          <p:nvPr/>
        </p:nvPicPr>
        <p:blipFill rotWithShape="1">
          <a:blip r:embed="rId5">
            <a:alphaModFix/>
          </a:blip>
          <a:srcRect b="0" l="0" r="0" t="0"/>
          <a:stretch/>
        </p:blipFill>
        <p:spPr>
          <a:xfrm>
            <a:off x="6977897" y="4026830"/>
            <a:ext cx="375964" cy="327264"/>
          </a:xfrm>
          <a:prstGeom prst="rect">
            <a:avLst/>
          </a:prstGeom>
          <a:noFill/>
          <a:ln>
            <a:noFill/>
          </a:ln>
        </p:spPr>
      </p:pic>
      <p:cxnSp>
        <p:nvCxnSpPr>
          <p:cNvPr id="693" name="Google Shape;693;p103"/>
          <p:cNvCxnSpPr>
            <a:endCxn id="686" idx="0"/>
          </p:cNvCxnSpPr>
          <p:nvPr/>
        </p:nvCxnSpPr>
        <p:spPr>
          <a:xfrm>
            <a:off x="6583268" y="2887518"/>
            <a:ext cx="0" cy="200400"/>
          </a:xfrm>
          <a:prstGeom prst="straightConnector1">
            <a:avLst/>
          </a:prstGeom>
          <a:noFill/>
          <a:ln cap="flat" cmpd="sng" w="19050">
            <a:solidFill>
              <a:srgbClr val="D4D4D4"/>
            </a:solidFill>
            <a:prstDash val="solid"/>
            <a:round/>
            <a:headEnd len="sm" w="sm" type="none"/>
            <a:tailEnd len="med" w="med" type="stealth"/>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0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Clustering</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5"/>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Tipos de algoritmos no Supervisados</a:t>
            </a:r>
            <a:endParaRPr b="1" i="0" sz="4000" u="none" cap="none" strike="noStrike">
              <a:solidFill>
                <a:schemeClr val="dk1"/>
              </a:solidFill>
              <a:latin typeface="DM Sans"/>
              <a:ea typeface="DM Sans"/>
              <a:cs typeface="DM Sans"/>
              <a:sym typeface="DM Sans"/>
            </a:endParaRPr>
          </a:p>
        </p:txBody>
      </p:sp>
      <p:sp>
        <p:nvSpPr>
          <p:cNvPr id="704" name="Google Shape;704;p105"/>
          <p:cNvSpPr txBox="1"/>
          <p:nvPr/>
        </p:nvSpPr>
        <p:spPr>
          <a:xfrm>
            <a:off x="476250" y="2128200"/>
            <a:ext cx="3942600" cy="2747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222222"/>
                </a:solidFill>
                <a:latin typeface="DM Sans"/>
                <a:ea typeface="DM Sans"/>
                <a:cs typeface="DM Sans"/>
                <a:sym typeface="DM Sans"/>
              </a:rPr>
              <a:t>El aprendizaje supervisado se compone de dos grande tipos de problemas: </a:t>
            </a:r>
            <a:endParaRPr b="0" i="0" sz="1350" u="none" cap="none" strike="noStrike">
              <a:solidFill>
                <a:srgbClr val="22222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Helvetica Neue"/>
              <a:buChar char="✓"/>
            </a:pPr>
            <a:r>
              <a:rPr b="1" i="0" lang="es-419" sz="1350" u="none" cap="none" strike="noStrike">
                <a:solidFill>
                  <a:srgbClr val="222222"/>
                </a:solidFill>
                <a:highlight>
                  <a:srgbClr val="EEFF41"/>
                </a:highlight>
                <a:latin typeface="DM Sans"/>
                <a:ea typeface="DM Sans"/>
                <a:cs typeface="DM Sans"/>
                <a:sym typeface="DM Sans"/>
              </a:rPr>
              <a:t>Clustering</a:t>
            </a:r>
            <a:r>
              <a:rPr b="0" i="0" lang="es-419" sz="1350" u="none" cap="none" strike="noStrike">
                <a:solidFill>
                  <a:srgbClr val="222222"/>
                </a:solidFill>
                <a:latin typeface="DM Sans"/>
                <a:ea typeface="DM Sans"/>
                <a:cs typeface="DM Sans"/>
                <a:sym typeface="DM Sans"/>
              </a:rPr>
              <a:t> donde se busca encontrar grupos subyacentes en los datos, con algoritmos basados en Jerarquías, Particiones, Densidad, Modelos o Grillas</a:t>
            </a:r>
            <a:r>
              <a:rPr b="0" i="0" lang="es-419" sz="1350" u="none" cap="none" strike="noStrike">
                <a:solidFill>
                  <a:srgbClr val="222222"/>
                </a:solidFill>
                <a:latin typeface="Helvetica Neue"/>
                <a:ea typeface="Helvetica Neue"/>
                <a:cs typeface="Helvetica Neue"/>
                <a:sym typeface="Helvetica Neue"/>
              </a:rPr>
              <a:t>. </a:t>
            </a:r>
            <a:br>
              <a:rPr b="0" i="0" lang="es-419" sz="1350" u="none" cap="none" strike="noStrike">
                <a:solidFill>
                  <a:srgbClr val="222222"/>
                </a:solidFill>
                <a:latin typeface="Helvetica Neue"/>
                <a:ea typeface="Helvetica Neue"/>
                <a:cs typeface="Helvetica Neue"/>
                <a:sym typeface="Helvetica Neue"/>
              </a:rPr>
            </a:b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just">
              <a:lnSpc>
                <a:spcPct val="150000"/>
              </a:lnSpc>
              <a:spcBef>
                <a:spcPts val="1000"/>
              </a:spcBef>
              <a:spcAft>
                <a:spcPts val="100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p:txBody>
      </p:sp>
      <p:sp>
        <p:nvSpPr>
          <p:cNvPr id="705" name="Google Shape;705;p105"/>
          <p:cNvSpPr txBox="1"/>
          <p:nvPr/>
        </p:nvSpPr>
        <p:spPr>
          <a:xfrm>
            <a:off x="4418850" y="2837125"/>
            <a:ext cx="3942600" cy="1431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F89D2"/>
              </a:buClr>
              <a:buSzPts val="1350"/>
              <a:buFont typeface="Helvetica Neue"/>
              <a:buChar char="✓"/>
            </a:pPr>
            <a:r>
              <a:rPr b="1" i="0" lang="es-419" sz="1350" u="none" cap="none" strike="noStrike">
                <a:solidFill>
                  <a:srgbClr val="222222"/>
                </a:solidFill>
                <a:highlight>
                  <a:srgbClr val="EEFF41"/>
                </a:highlight>
                <a:latin typeface="DM Sans"/>
                <a:ea typeface="DM Sans"/>
                <a:cs typeface="DM Sans"/>
                <a:sym typeface="DM Sans"/>
              </a:rPr>
              <a:t>Reducción de dimensionalidad</a:t>
            </a:r>
            <a:r>
              <a:rPr b="0" i="0" lang="es-419" sz="1350" u="none" cap="none" strike="noStrike">
                <a:solidFill>
                  <a:srgbClr val="222222"/>
                </a:solidFill>
                <a:latin typeface="DM Sans"/>
                <a:ea typeface="DM Sans"/>
                <a:cs typeface="DM Sans"/>
                <a:sym typeface="DM Sans"/>
              </a:rPr>
              <a:t> que busca encontrar pocas dimensiones como combinaciones lineales de las variables originales, con algoritmos como el PCA; ICA; t-SNE, Isomap. Análisis Factorial entre otros.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p106"/>
          <p:cNvPicPr preferRelativeResize="0"/>
          <p:nvPr/>
        </p:nvPicPr>
        <p:blipFill rotWithShape="1">
          <a:blip r:embed="rId3">
            <a:alphaModFix/>
          </a:blip>
          <a:srcRect b="0" l="0" r="0" t="0"/>
          <a:stretch/>
        </p:blipFill>
        <p:spPr>
          <a:xfrm>
            <a:off x="1582613" y="776688"/>
            <a:ext cx="5978776" cy="3590125"/>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0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K-means</a:t>
            </a:r>
            <a:endParaRPr b="1" i="0" sz="4000" u="none" cap="none" strike="noStrike">
              <a:solidFill>
                <a:schemeClr val="dk1"/>
              </a:solidFill>
              <a:latin typeface="DM Sans"/>
              <a:ea typeface="DM Sans"/>
              <a:cs typeface="DM Sans"/>
              <a:sym typeface="DM Sans"/>
            </a:endParaRPr>
          </a:p>
        </p:txBody>
      </p:sp>
      <p:sp>
        <p:nvSpPr>
          <p:cNvPr id="716" name="Google Shape;716;p107"/>
          <p:cNvSpPr txBox="1"/>
          <p:nvPr/>
        </p:nvSpPr>
        <p:spPr>
          <a:xfrm>
            <a:off x="457725" y="2211625"/>
            <a:ext cx="4175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K-means </a:t>
            </a:r>
            <a:r>
              <a:rPr b="0" i="0" lang="es-419" sz="1350" u="none" cap="none" strike="noStrike">
                <a:solidFill>
                  <a:schemeClr val="dk1"/>
                </a:solidFill>
                <a:latin typeface="DM Sans"/>
                <a:ea typeface="DM Sans"/>
                <a:cs typeface="DM Sans"/>
                <a:sym typeface="DM Sans"/>
              </a:rPr>
              <a:t>funciona como un algoritmo de clustering utilizando particiones.</a:t>
            </a:r>
            <a:endParaRPr b="0" i="0" sz="1350" u="none" cap="none" strike="noStrike">
              <a:solidFill>
                <a:srgbClr val="000000"/>
              </a:solidFill>
              <a:latin typeface="DM Sans"/>
              <a:ea typeface="DM Sans"/>
              <a:cs typeface="DM Sans"/>
              <a:sym typeface="DM Sans"/>
            </a:endParaRPr>
          </a:p>
        </p:txBody>
      </p:sp>
      <p:sp>
        <p:nvSpPr>
          <p:cNvPr id="717" name="Google Shape;717;p107"/>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718" name="Google Shape;718;p107"/>
          <p:cNvPicPr preferRelativeResize="0"/>
          <p:nvPr/>
        </p:nvPicPr>
        <p:blipFill rotWithShape="1">
          <a:blip r:embed="rId3">
            <a:alphaModFix/>
          </a:blip>
          <a:srcRect b="0" l="0" r="0" t="0"/>
          <a:stretch/>
        </p:blipFill>
        <p:spPr>
          <a:xfrm>
            <a:off x="4718526" y="1142850"/>
            <a:ext cx="3732575" cy="2857800"/>
          </a:xfrm>
          <a:prstGeom prst="rect">
            <a:avLst/>
          </a:prstGeom>
          <a:noFill/>
          <a:ln cap="flat" cmpd="sng" w="9525">
            <a:solidFill>
              <a:srgbClr val="D4D4D4"/>
            </a:solidFill>
            <a:prstDash val="solid"/>
            <a:round/>
            <a:headEnd len="sm" w="sm" type="none"/>
            <a:tailEnd len="sm" w="sm" type="none"/>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08"/>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08"/>
          <p:cNvSpPr txBox="1"/>
          <p:nvPr/>
        </p:nvSpPr>
        <p:spPr>
          <a:xfrm>
            <a:off x="1219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sp>
        <p:nvSpPr>
          <p:cNvPr id="725" name="Google Shape;725;p108"/>
          <p:cNvSpPr txBox="1"/>
          <p:nvPr/>
        </p:nvSpPr>
        <p:spPr>
          <a:xfrm>
            <a:off x="4264975" y="1126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DBSCAN</a:t>
            </a:r>
            <a:endParaRPr b="1" i="0" sz="4000" u="none" cap="none" strike="noStrike">
              <a:solidFill>
                <a:schemeClr val="dk1"/>
              </a:solidFill>
              <a:latin typeface="DM Sans"/>
              <a:ea typeface="DM Sans"/>
              <a:cs typeface="DM Sans"/>
              <a:sym typeface="DM Sans"/>
            </a:endParaRPr>
          </a:p>
        </p:txBody>
      </p:sp>
      <p:sp>
        <p:nvSpPr>
          <p:cNvPr id="726" name="Google Shape;726;p108"/>
          <p:cNvSpPr txBox="1"/>
          <p:nvPr/>
        </p:nvSpPr>
        <p:spPr>
          <a:xfrm>
            <a:off x="4264975" y="2211625"/>
            <a:ext cx="4371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DBSCAN </a:t>
            </a:r>
            <a:r>
              <a:rPr b="0" i="0" lang="es-419" sz="1350" u="none" cap="none" strike="noStrike">
                <a:solidFill>
                  <a:schemeClr val="dk1"/>
                </a:solidFill>
                <a:latin typeface="DM Sans"/>
                <a:ea typeface="DM Sans"/>
                <a:cs typeface="DM Sans"/>
                <a:sym typeface="DM Sans"/>
              </a:rPr>
              <a:t>funciona como un algoritmo de clustering utilizando densidad.</a:t>
            </a:r>
            <a:endParaRPr b="0" i="0" sz="1350" u="none" cap="none" strike="noStrike">
              <a:solidFill>
                <a:srgbClr val="000000"/>
              </a:solidFill>
              <a:latin typeface="DM Sans"/>
              <a:ea typeface="DM Sans"/>
              <a:cs typeface="DM Sans"/>
              <a:sym typeface="DM Sans"/>
            </a:endParaRPr>
          </a:p>
        </p:txBody>
      </p:sp>
      <p:pic>
        <p:nvPicPr>
          <p:cNvPr id="727" name="Google Shape;727;p108"/>
          <p:cNvPicPr preferRelativeResize="0"/>
          <p:nvPr/>
        </p:nvPicPr>
        <p:blipFill rotWithShape="1">
          <a:blip r:embed="rId3">
            <a:alphaModFix/>
          </a:blip>
          <a:srcRect b="0" l="0" r="0" t="0"/>
          <a:stretch/>
        </p:blipFill>
        <p:spPr>
          <a:xfrm>
            <a:off x="476250" y="1481538"/>
            <a:ext cx="3604849" cy="2180425"/>
          </a:xfrm>
          <a:prstGeom prst="rect">
            <a:avLst/>
          </a:prstGeom>
          <a:noFill/>
          <a:ln cap="flat" cmpd="sng" w="9525">
            <a:solidFill>
              <a:srgbClr val="D4D4D4"/>
            </a:solidFill>
            <a:prstDash val="solid"/>
            <a:round/>
            <a:headEnd len="sm" w="sm" type="none"/>
            <a:tailEnd len="sm" w="sm" type="none"/>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09"/>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ICA</a:t>
            </a:r>
            <a:endParaRPr b="1" i="0" sz="4000" u="none" cap="none" strike="noStrike">
              <a:solidFill>
                <a:schemeClr val="dk1"/>
              </a:solidFill>
              <a:latin typeface="DM Sans"/>
              <a:ea typeface="DM Sans"/>
              <a:cs typeface="DM Sans"/>
              <a:sym typeface="DM Sans"/>
            </a:endParaRPr>
          </a:p>
        </p:txBody>
      </p:sp>
      <p:sp>
        <p:nvSpPr>
          <p:cNvPr id="733" name="Google Shape;733;p109"/>
          <p:cNvSpPr txBox="1"/>
          <p:nvPr/>
        </p:nvSpPr>
        <p:spPr>
          <a:xfrm>
            <a:off x="457725" y="2211625"/>
            <a:ext cx="3461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El ICA (Independent Component Analysis) busca encontrar estructuras independientes de una señal que puede ser una serie de tiempo o algún fenómeno de interés.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734" name="Google Shape;734;p109"/>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735" name="Google Shape;735;p109"/>
          <p:cNvPicPr preferRelativeResize="0"/>
          <p:nvPr/>
        </p:nvPicPr>
        <p:blipFill rotWithShape="1">
          <a:blip r:embed="rId3">
            <a:alphaModFix/>
          </a:blip>
          <a:srcRect b="0" l="0" r="0" t="0"/>
          <a:stretch/>
        </p:blipFill>
        <p:spPr>
          <a:xfrm>
            <a:off x="4102525" y="1025538"/>
            <a:ext cx="4565226" cy="3092425"/>
          </a:xfrm>
          <a:prstGeom prst="rect">
            <a:avLst/>
          </a:prstGeom>
          <a:noFill/>
          <a:ln cap="flat" cmpd="sng" w="9525">
            <a:solidFill>
              <a:srgbClr val="D4D4D4"/>
            </a:solidFill>
            <a:prstDash val="solid"/>
            <a:round/>
            <a:headEnd len="sm" w="sm" type="none"/>
            <a:tailEnd len="sm" w="sm" type="none"/>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grpSp>
        <p:nvGrpSpPr>
          <p:cNvPr id="740" name="Google Shape;740;p110"/>
          <p:cNvGrpSpPr/>
          <p:nvPr/>
        </p:nvGrpSpPr>
        <p:grpSpPr>
          <a:xfrm>
            <a:off x="473372" y="619435"/>
            <a:ext cx="738905" cy="738905"/>
            <a:chOff x="575612" y="1950748"/>
            <a:chExt cx="431100" cy="431100"/>
          </a:xfrm>
        </p:grpSpPr>
        <p:sp>
          <p:nvSpPr>
            <p:cNvPr id="741" name="Google Shape;741;p110"/>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10"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743" name="Google Shape;743;p11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744" name="Google Shape;744;p110"/>
          <p:cNvSpPr txBox="1"/>
          <p:nvPr/>
        </p:nvSpPr>
        <p:spPr>
          <a:xfrm>
            <a:off x="473350" y="1626100"/>
            <a:ext cx="70479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2000" u="none" cap="none" strike="noStrike">
                <a:solidFill>
                  <a:srgbClr val="EEEEEE"/>
                </a:solidFill>
                <a:latin typeface="DM Sans"/>
                <a:ea typeface="DM Sans"/>
                <a:cs typeface="DM Sans"/>
                <a:sym typeface="DM Sans"/>
              </a:rPr>
              <a:t>Supongamos que una empresa lanza una campaña de marketing para encontrar los diferentes segmentos para un nuevo producto. </a:t>
            </a:r>
            <a:endParaRPr b="0" i="0" sz="2000" u="none" cap="none" strike="noStrike">
              <a:solidFill>
                <a:srgbClr val="EEEEEE"/>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rgbClr val="EEEEEE"/>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2000" u="none" cap="none" strike="noStrike">
                <a:solidFill>
                  <a:srgbClr val="EEEEEE"/>
                </a:solidFill>
                <a:latin typeface="DM Sans"/>
                <a:ea typeface="DM Sans"/>
                <a:cs typeface="DM Sans"/>
                <a:sym typeface="DM Sans"/>
              </a:rPr>
              <a:t>¿Que tipo de aprendizaje deberíamos utilizar en este caso? ¿Por qué?</a:t>
            </a:r>
            <a:r>
              <a:rPr b="1" i="0" lang="es-419" sz="2500" u="none" cap="none" strike="noStrike">
                <a:solidFill>
                  <a:schemeClr val="lt1"/>
                </a:solidFill>
                <a:latin typeface="DM Sans"/>
                <a:ea typeface="DM Sans"/>
                <a:cs typeface="DM Sans"/>
                <a:sym typeface="DM Sans"/>
              </a:rPr>
              <a:t> </a:t>
            </a:r>
            <a:endParaRPr b="1" i="0" sz="2500" u="none" cap="none" strike="noStrike">
              <a:solidFill>
                <a:srgbClr val="B7B7B7"/>
              </a:solidFill>
              <a:latin typeface="DM Sans"/>
              <a:ea typeface="DM Sans"/>
              <a:cs typeface="DM Sans"/>
              <a:sym typeface="DM Sans"/>
            </a:endParaRPr>
          </a:p>
        </p:txBody>
      </p:sp>
      <p:sp>
        <p:nvSpPr>
          <p:cNvPr id="745" name="Google Shape;745;p110"/>
          <p:cNvSpPr txBox="1"/>
          <p:nvPr/>
        </p:nvSpPr>
        <p:spPr>
          <a:xfrm>
            <a:off x="473350" y="3667000"/>
            <a:ext cx="7169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Contesta en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11"/>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Introducción a</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83AEFB"/>
                </a:solidFill>
                <a:latin typeface="DM Sans"/>
                <a:ea typeface="DM Sans"/>
                <a:cs typeface="DM Sans"/>
                <a:sym typeface="DM Sans"/>
              </a:rPr>
              <a:t>Scikit-Learn</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1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Scikit Learn</a:t>
            </a:r>
            <a:endParaRPr b="1" i="0" sz="4000" u="none" cap="none" strike="noStrike">
              <a:solidFill>
                <a:schemeClr val="dk1"/>
              </a:solidFill>
              <a:latin typeface="DM Sans"/>
              <a:ea typeface="DM Sans"/>
              <a:cs typeface="DM Sans"/>
              <a:sym typeface="DM Sans"/>
            </a:endParaRPr>
          </a:p>
        </p:txBody>
      </p:sp>
      <p:sp>
        <p:nvSpPr>
          <p:cNvPr id="756" name="Google Shape;756;p112"/>
          <p:cNvSpPr txBox="1"/>
          <p:nvPr/>
        </p:nvSpPr>
        <p:spPr>
          <a:xfrm>
            <a:off x="473350" y="1908175"/>
            <a:ext cx="38346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Arial"/>
              <a:buNone/>
            </a:pPr>
            <a:r>
              <a:rPr b="0" i="0" lang="es-419" sz="1350" u="none" cap="none" strike="noStrike">
                <a:solidFill>
                  <a:schemeClr val="dk1"/>
                </a:solidFill>
                <a:latin typeface="DM Sans"/>
                <a:ea typeface="DM Sans"/>
                <a:cs typeface="DM Sans"/>
                <a:sym typeface="DM Sans"/>
              </a:rPr>
              <a:t>Scikit-learn es probablemente la librería más útil para Machine Learning en Python, es de código abierto y es reutilizable en varios contextos. </a:t>
            </a:r>
            <a:r>
              <a:rPr b="1" i="0" lang="es-419" sz="1350" u="none" cap="none" strike="noStrike">
                <a:solidFill>
                  <a:schemeClr val="dk1"/>
                </a:solidFill>
                <a:latin typeface="DM Sans"/>
                <a:ea typeface="DM Sans"/>
                <a:cs typeface="DM Sans"/>
                <a:sym typeface="DM Sans"/>
              </a:rPr>
              <a:t>Proporciona además una gama de algoritmos de aprendizaje supervisados y no supervisados en Python.</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Arial"/>
              <a:buNone/>
            </a:pPr>
            <a:r>
              <a:rPr b="0" i="0" lang="es-419" sz="1350" u="none" cap="none" strike="noStrike">
                <a:solidFill>
                  <a:schemeClr val="dk1"/>
                </a:solidFill>
                <a:latin typeface="DM Sans"/>
                <a:ea typeface="DM Sans"/>
                <a:cs typeface="DM Sans"/>
                <a:sym typeface="DM Sans"/>
              </a:rPr>
              <a:t>Este librería está construida sobre </a:t>
            </a:r>
            <a:r>
              <a:rPr b="1" i="0" lang="es-419" sz="1350" u="none" cap="none" strike="noStrike">
                <a:solidFill>
                  <a:schemeClr val="dk1"/>
                </a:solidFill>
                <a:latin typeface="DM Sans"/>
                <a:ea typeface="DM Sans"/>
                <a:cs typeface="DM Sans"/>
                <a:sym typeface="DM Sans"/>
              </a:rPr>
              <a:t>SciPy (Scientific Python)</a:t>
            </a:r>
            <a:r>
              <a:rPr b="0" i="0" lang="es-419" sz="1350" u="none" cap="none" strike="noStrike">
                <a:solidFill>
                  <a:schemeClr val="dk1"/>
                </a:solidFill>
                <a:latin typeface="DM Sans"/>
                <a:ea typeface="DM Sans"/>
                <a:cs typeface="DM Sans"/>
                <a:sym typeface="DM Sans"/>
              </a:rPr>
              <a:t> e incluye las siguientes librerías o paquetes: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757" name="Google Shape;757;p112"/>
          <p:cNvPicPr preferRelativeResize="0"/>
          <p:nvPr/>
        </p:nvPicPr>
        <p:blipFill rotWithShape="1">
          <a:blip r:embed="rId3">
            <a:alphaModFix/>
          </a:blip>
          <a:srcRect b="0" l="0" r="0" t="0"/>
          <a:stretch/>
        </p:blipFill>
        <p:spPr>
          <a:xfrm>
            <a:off x="4307958" y="1259226"/>
            <a:ext cx="4327265" cy="2625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1"/>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Seaborn:</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Comandos básicos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1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Paquetes de Scikit Learn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4"/>
          <p:cNvSpPr txBox="1"/>
          <p:nvPr/>
        </p:nvSpPr>
        <p:spPr>
          <a:xfrm>
            <a:off x="1754837" y="3571225"/>
            <a:ext cx="3540000" cy="611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SymPy:</a:t>
            </a:r>
            <a:r>
              <a:rPr b="0" i="0" lang="es-419"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matemática simbólica</a:t>
            </a:r>
            <a:endParaRPr b="0" i="0" sz="1350" u="none" cap="none" strike="noStrike">
              <a:solidFill>
                <a:srgbClr val="000000"/>
              </a:solidFill>
              <a:latin typeface="DM Sans"/>
              <a:ea typeface="DM Sans"/>
              <a:cs typeface="DM Sans"/>
              <a:sym typeface="DM Sans"/>
            </a:endParaRPr>
          </a:p>
        </p:txBody>
      </p:sp>
      <p:sp>
        <p:nvSpPr>
          <p:cNvPr id="768" name="Google Shape;768;p114"/>
          <p:cNvSpPr txBox="1"/>
          <p:nvPr/>
        </p:nvSpPr>
        <p:spPr>
          <a:xfrm>
            <a:off x="1754850" y="2266150"/>
            <a:ext cx="2761800" cy="93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SciPy:</a:t>
            </a:r>
            <a:r>
              <a:rPr b="0" i="0" lang="es-419"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librería fundamental para la informática científica</a:t>
            </a:r>
            <a:endParaRPr b="0" i="0" sz="1350" u="none" cap="none" strike="noStrike">
              <a:solidFill>
                <a:srgbClr val="000000"/>
              </a:solidFill>
              <a:latin typeface="DM Sans"/>
              <a:ea typeface="DM Sans"/>
              <a:cs typeface="DM Sans"/>
              <a:sym typeface="DM Sans"/>
            </a:endParaRPr>
          </a:p>
        </p:txBody>
      </p:sp>
      <p:sp>
        <p:nvSpPr>
          <p:cNvPr id="769" name="Google Shape;769;p114"/>
          <p:cNvSpPr txBox="1"/>
          <p:nvPr/>
        </p:nvSpPr>
        <p:spPr>
          <a:xfrm>
            <a:off x="1688562" y="1051213"/>
            <a:ext cx="3000000" cy="704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Ipython: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consola interactiva mejorada</a:t>
            </a:r>
            <a:endParaRPr b="0" i="0" sz="1350" u="none" cap="none" strike="noStrike">
              <a:solidFill>
                <a:srgbClr val="000000"/>
              </a:solidFill>
              <a:latin typeface="DM Sans"/>
              <a:ea typeface="DM Sans"/>
              <a:cs typeface="DM Sans"/>
              <a:sym typeface="DM Sans"/>
            </a:endParaRPr>
          </a:p>
        </p:txBody>
      </p:sp>
      <p:pic>
        <p:nvPicPr>
          <p:cNvPr id="770" name="Google Shape;770;p114"/>
          <p:cNvPicPr preferRelativeResize="0"/>
          <p:nvPr/>
        </p:nvPicPr>
        <p:blipFill rotWithShape="1">
          <a:blip r:embed="rId3">
            <a:alphaModFix/>
          </a:blip>
          <a:srcRect b="0" l="0" r="0" t="0"/>
          <a:stretch/>
        </p:blipFill>
        <p:spPr>
          <a:xfrm>
            <a:off x="883313" y="957052"/>
            <a:ext cx="885825" cy="828675"/>
          </a:xfrm>
          <a:prstGeom prst="rect">
            <a:avLst/>
          </a:prstGeom>
          <a:noFill/>
          <a:ln>
            <a:noFill/>
          </a:ln>
        </p:spPr>
      </p:pic>
      <p:pic>
        <p:nvPicPr>
          <p:cNvPr id="771" name="Google Shape;771;p114"/>
          <p:cNvPicPr preferRelativeResize="0"/>
          <p:nvPr/>
        </p:nvPicPr>
        <p:blipFill rotWithShape="1">
          <a:blip r:embed="rId4">
            <a:alphaModFix/>
          </a:blip>
          <a:srcRect b="0" l="0" r="0" t="0"/>
          <a:stretch/>
        </p:blipFill>
        <p:spPr>
          <a:xfrm>
            <a:off x="897588" y="2199002"/>
            <a:ext cx="857250" cy="819150"/>
          </a:xfrm>
          <a:prstGeom prst="rect">
            <a:avLst/>
          </a:prstGeom>
          <a:noFill/>
          <a:ln>
            <a:noFill/>
          </a:ln>
        </p:spPr>
      </p:pic>
      <p:pic>
        <p:nvPicPr>
          <p:cNvPr id="772" name="Google Shape;772;p114"/>
          <p:cNvPicPr preferRelativeResize="0"/>
          <p:nvPr/>
        </p:nvPicPr>
        <p:blipFill rotWithShape="1">
          <a:blip r:embed="rId5">
            <a:alphaModFix/>
          </a:blip>
          <a:srcRect b="0" l="0" r="0" t="0"/>
          <a:stretch/>
        </p:blipFill>
        <p:spPr>
          <a:xfrm>
            <a:off x="883324" y="3431440"/>
            <a:ext cx="885825" cy="872072"/>
          </a:xfrm>
          <a:prstGeom prst="rect">
            <a:avLst/>
          </a:prstGeom>
          <a:noFill/>
          <a:ln>
            <a:noFill/>
          </a:ln>
        </p:spPr>
      </p:pic>
      <p:sp>
        <p:nvSpPr>
          <p:cNvPr id="773" name="Google Shape;773;p114"/>
          <p:cNvSpPr txBox="1"/>
          <p:nvPr/>
        </p:nvSpPr>
        <p:spPr>
          <a:xfrm>
            <a:off x="5873348" y="957050"/>
            <a:ext cx="2586900" cy="93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NumPy: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librería de matriz n-dimensional base</a:t>
            </a:r>
            <a:endParaRPr b="0" i="0" sz="1350" u="none" cap="none" strike="noStrike">
              <a:solidFill>
                <a:srgbClr val="000000"/>
              </a:solidFill>
              <a:latin typeface="DM Sans"/>
              <a:ea typeface="DM Sans"/>
              <a:cs typeface="DM Sans"/>
              <a:sym typeface="DM Sans"/>
            </a:endParaRPr>
          </a:p>
        </p:txBody>
      </p:sp>
      <p:sp>
        <p:nvSpPr>
          <p:cNvPr id="774" name="Google Shape;774;p114"/>
          <p:cNvSpPr txBox="1"/>
          <p:nvPr/>
        </p:nvSpPr>
        <p:spPr>
          <a:xfrm>
            <a:off x="5893588" y="3467625"/>
            <a:ext cx="2761800" cy="704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Pandas: </a:t>
            </a:r>
            <a:endParaRPr b="1"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estructura de datos y análisis</a:t>
            </a:r>
            <a:endParaRPr b="0" i="0" sz="1350" u="none" cap="none" strike="noStrike">
              <a:solidFill>
                <a:srgbClr val="000000"/>
              </a:solidFill>
              <a:latin typeface="DM Sans"/>
              <a:ea typeface="DM Sans"/>
              <a:cs typeface="DM Sans"/>
              <a:sym typeface="DM Sans"/>
            </a:endParaRPr>
          </a:p>
        </p:txBody>
      </p:sp>
      <p:sp>
        <p:nvSpPr>
          <p:cNvPr id="775" name="Google Shape;775;p114"/>
          <p:cNvSpPr txBox="1"/>
          <p:nvPr/>
        </p:nvSpPr>
        <p:spPr>
          <a:xfrm>
            <a:off x="5893588" y="2197988"/>
            <a:ext cx="3000000" cy="704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Matplotlib: </a:t>
            </a:r>
            <a:endParaRPr b="1"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trazado completo 2D</a:t>
            </a:r>
            <a:endParaRPr b="0" i="0" sz="1350" u="none" cap="none" strike="noStrike">
              <a:solidFill>
                <a:srgbClr val="000000"/>
              </a:solidFill>
              <a:latin typeface="DM Sans"/>
              <a:ea typeface="DM Sans"/>
              <a:cs typeface="DM Sans"/>
              <a:sym typeface="DM Sans"/>
            </a:endParaRPr>
          </a:p>
        </p:txBody>
      </p:sp>
      <p:pic>
        <p:nvPicPr>
          <p:cNvPr id="776" name="Google Shape;776;p114"/>
          <p:cNvPicPr preferRelativeResize="0"/>
          <p:nvPr/>
        </p:nvPicPr>
        <p:blipFill rotWithShape="1">
          <a:blip r:embed="rId6">
            <a:alphaModFix/>
          </a:blip>
          <a:srcRect b="0" l="0" r="0" t="0"/>
          <a:stretch/>
        </p:blipFill>
        <p:spPr>
          <a:xfrm>
            <a:off x="4970909" y="945590"/>
            <a:ext cx="682839" cy="696360"/>
          </a:xfrm>
          <a:prstGeom prst="rect">
            <a:avLst/>
          </a:prstGeom>
          <a:noFill/>
          <a:ln>
            <a:noFill/>
          </a:ln>
        </p:spPr>
      </p:pic>
      <p:pic>
        <p:nvPicPr>
          <p:cNvPr id="777" name="Google Shape;777;p114"/>
          <p:cNvPicPr preferRelativeResize="0"/>
          <p:nvPr/>
        </p:nvPicPr>
        <p:blipFill rotWithShape="1">
          <a:blip r:embed="rId7">
            <a:alphaModFix/>
          </a:blip>
          <a:srcRect b="0" l="0" r="0" t="0"/>
          <a:stretch/>
        </p:blipFill>
        <p:spPr>
          <a:xfrm>
            <a:off x="4890959" y="2154788"/>
            <a:ext cx="842729" cy="790525"/>
          </a:xfrm>
          <a:prstGeom prst="rect">
            <a:avLst/>
          </a:prstGeom>
          <a:noFill/>
          <a:ln>
            <a:noFill/>
          </a:ln>
        </p:spPr>
      </p:pic>
      <p:pic>
        <p:nvPicPr>
          <p:cNvPr id="778" name="Google Shape;778;p114"/>
          <p:cNvPicPr preferRelativeResize="0"/>
          <p:nvPr/>
        </p:nvPicPr>
        <p:blipFill rotWithShape="1">
          <a:blip r:embed="rId8">
            <a:alphaModFix/>
          </a:blip>
          <a:srcRect b="0" l="0" r="0" t="0"/>
          <a:stretch/>
        </p:blipFill>
        <p:spPr>
          <a:xfrm>
            <a:off x="4970909" y="3458150"/>
            <a:ext cx="732725" cy="74264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1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¿Por qué elegir Scikit Learn?</a:t>
            </a:r>
            <a:endParaRPr b="1" i="0" sz="4000" u="none" cap="none" strike="noStrike">
              <a:solidFill>
                <a:schemeClr val="dk1"/>
              </a:solidFill>
              <a:latin typeface="DM Sans"/>
              <a:ea typeface="DM Sans"/>
              <a:cs typeface="DM Sans"/>
              <a:sym typeface="DM Sans"/>
            </a:endParaRPr>
          </a:p>
        </p:txBody>
      </p:sp>
      <p:sp>
        <p:nvSpPr>
          <p:cNvPr id="784" name="Google Shape;784;p115"/>
          <p:cNvSpPr txBox="1"/>
          <p:nvPr/>
        </p:nvSpPr>
        <p:spPr>
          <a:xfrm>
            <a:off x="473350" y="1908175"/>
            <a:ext cx="3834600" cy="2647500"/>
          </a:xfrm>
          <a:prstGeom prst="rect">
            <a:avLst/>
          </a:prstGeom>
          <a:noFill/>
          <a:ln>
            <a:noFill/>
          </a:ln>
        </p:spPr>
        <p:txBody>
          <a:bodyPr anchorCtr="0" anchor="t" bIns="91425" lIns="91425" spcFirstLastPara="1" rIns="91425" wrap="square" tIns="91425">
            <a:spAutoFit/>
          </a:bodyPr>
          <a:lstStyle/>
          <a:p>
            <a:pPr indent="-269875" lvl="0" marL="285750" marR="0" rtl="0" algn="l">
              <a:lnSpc>
                <a:spcPct val="100000"/>
              </a:lnSpc>
              <a:spcBef>
                <a:spcPts val="1000"/>
              </a:spcBef>
              <a:spcAft>
                <a:spcPts val="0"/>
              </a:spcAft>
              <a:buClr>
                <a:srgbClr val="EA90FF"/>
              </a:buClr>
              <a:buSzPts val="1350"/>
              <a:buFont typeface="Helvetica Neue Light"/>
              <a:buChar char="✓"/>
            </a:pPr>
            <a:r>
              <a:rPr b="1" i="0" lang="es-419" sz="1350" u="none" cap="none" strike="noStrike">
                <a:solidFill>
                  <a:schemeClr val="dk1"/>
                </a:solidFill>
                <a:latin typeface="DM Sans"/>
                <a:ea typeface="DM Sans"/>
                <a:cs typeface="DM Sans"/>
                <a:sym typeface="DM Sans"/>
              </a:rPr>
              <a:t>Clustering</a:t>
            </a:r>
            <a:r>
              <a:rPr b="0" i="0" lang="es-419"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269875" lvl="0" marL="285750" marR="0" rtl="0" algn="l">
              <a:lnSpc>
                <a:spcPct val="100000"/>
              </a:lnSpc>
              <a:spcBef>
                <a:spcPts val="1000"/>
              </a:spcBef>
              <a:spcAft>
                <a:spcPts val="0"/>
              </a:spcAft>
              <a:buClr>
                <a:srgbClr val="EA90FF"/>
              </a:buClr>
              <a:buSzPts val="1350"/>
              <a:buFont typeface="Helvetica Neue Light"/>
              <a:buChar char="✓"/>
            </a:pPr>
            <a:r>
              <a:rPr b="1" i="0" lang="es-419" sz="1350" u="none" cap="none" strike="noStrike">
                <a:solidFill>
                  <a:schemeClr val="dk1"/>
                </a:solidFill>
                <a:latin typeface="DM Sans"/>
                <a:ea typeface="DM Sans"/>
                <a:cs typeface="DM Sans"/>
                <a:sym typeface="DM Sans"/>
              </a:rPr>
              <a:t>Ensemble methods</a:t>
            </a:r>
            <a:r>
              <a:rPr b="0" i="0" lang="es-419" sz="1350" u="none" cap="none" strike="noStrike">
                <a:solidFill>
                  <a:schemeClr val="dk1"/>
                </a:solidFill>
                <a:latin typeface="DM Sans"/>
                <a:ea typeface="DM Sans"/>
                <a:cs typeface="DM Sans"/>
                <a:sym typeface="DM Sans"/>
              </a:rPr>
              <a:t>, es decir, algoritmos de aprendizaje supervisados y no supervisados.</a:t>
            </a:r>
            <a:endParaRPr b="0" i="0" sz="1350" u="none" cap="none" strike="noStrike">
              <a:solidFill>
                <a:schemeClr val="dk1"/>
              </a:solidFill>
              <a:latin typeface="DM Sans"/>
              <a:ea typeface="DM Sans"/>
              <a:cs typeface="DM Sans"/>
              <a:sym typeface="DM Sans"/>
            </a:endParaRPr>
          </a:p>
          <a:p>
            <a:pPr indent="-269875" lvl="0" marL="285750" marR="0" rtl="0" algn="l">
              <a:lnSpc>
                <a:spcPct val="100000"/>
              </a:lnSpc>
              <a:spcBef>
                <a:spcPts val="1000"/>
              </a:spcBef>
              <a:spcAft>
                <a:spcPts val="0"/>
              </a:spcAft>
              <a:buClr>
                <a:srgbClr val="EA90FF"/>
              </a:buClr>
              <a:buSzPts val="1350"/>
              <a:buFont typeface="Helvetica Neue Light"/>
              <a:buChar char="✓"/>
            </a:pPr>
            <a:r>
              <a:rPr b="1" i="0" lang="es-419" sz="1350" u="none" cap="none" strike="noStrike">
                <a:solidFill>
                  <a:schemeClr val="dk1"/>
                </a:solidFill>
                <a:latin typeface="DM Sans"/>
                <a:ea typeface="DM Sans"/>
                <a:cs typeface="DM Sans"/>
                <a:sym typeface="DM Sans"/>
              </a:rPr>
              <a:t>Validación cruzada</a:t>
            </a:r>
            <a:r>
              <a:rPr b="0" i="0" lang="es-419" sz="1350" u="none" cap="none" strike="noStrike">
                <a:solidFill>
                  <a:schemeClr val="dk1"/>
                </a:solidFill>
                <a:latin typeface="DM Sans"/>
                <a:ea typeface="DM Sans"/>
                <a:cs typeface="DM Sans"/>
                <a:sym typeface="DM Sans"/>
              </a:rPr>
              <a:t>, es decir, dispone de varios métodos para verificar la precisión de los modelos supervisados.</a:t>
            </a:r>
            <a:endParaRPr b="0" i="0" sz="1350" u="none" cap="none" strike="noStrike">
              <a:solidFill>
                <a:schemeClr val="dk1"/>
              </a:solidFill>
              <a:latin typeface="DM Sans"/>
              <a:ea typeface="DM Sans"/>
              <a:cs typeface="DM Sans"/>
              <a:sym typeface="DM Sans"/>
            </a:endParaRPr>
          </a:p>
          <a:p>
            <a:pPr indent="-265724" lvl="0" marL="269999" marR="0" rtl="0" algn="l">
              <a:lnSpc>
                <a:spcPct val="100000"/>
              </a:lnSpc>
              <a:spcBef>
                <a:spcPts val="1000"/>
              </a:spcBef>
              <a:spcAft>
                <a:spcPts val="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Varios conjuntos de </a:t>
            </a:r>
            <a:r>
              <a:rPr b="1" i="0" lang="es-419" sz="1350" u="none" cap="none" strike="noStrike">
                <a:solidFill>
                  <a:schemeClr val="dk1"/>
                </a:solidFill>
                <a:latin typeface="DM Sans"/>
                <a:ea typeface="DM Sans"/>
                <a:cs typeface="DM Sans"/>
                <a:sym typeface="DM Sans"/>
              </a:rPr>
              <a:t>datos o datasets</a:t>
            </a:r>
            <a:r>
              <a:rPr b="0" i="0" lang="es-419" sz="1350" u="none" cap="none" strike="noStrike">
                <a:solidFill>
                  <a:schemeClr val="dk1"/>
                </a:solidFill>
                <a:latin typeface="DM Sans"/>
                <a:ea typeface="DM Sans"/>
                <a:cs typeface="DM Sans"/>
                <a:sym typeface="DM Sans"/>
              </a:rPr>
              <a:t> de prueba.</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785" name="Google Shape;785;p115"/>
          <p:cNvSpPr txBox="1"/>
          <p:nvPr/>
        </p:nvSpPr>
        <p:spPr>
          <a:xfrm>
            <a:off x="4685625" y="1551000"/>
            <a:ext cx="3723600" cy="277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269875" lvl="0" marL="285750" marR="0" rtl="0" algn="l">
              <a:lnSpc>
                <a:spcPct val="100000"/>
              </a:lnSpc>
              <a:spcBef>
                <a:spcPts val="1000"/>
              </a:spcBef>
              <a:spcAft>
                <a:spcPts val="0"/>
              </a:spcAft>
              <a:buClr>
                <a:srgbClr val="EA90FF"/>
              </a:buClr>
              <a:buSzPts val="1350"/>
              <a:buFont typeface="Helvetica Neue"/>
              <a:buChar char="✓"/>
            </a:pPr>
            <a:r>
              <a:rPr b="1" i="0" lang="es-419" sz="1350" u="none" cap="none" strike="noStrike">
                <a:solidFill>
                  <a:schemeClr val="dk1"/>
                </a:solidFill>
                <a:latin typeface="DM Sans"/>
                <a:ea typeface="DM Sans"/>
                <a:cs typeface="DM Sans"/>
                <a:sym typeface="DM Sans"/>
              </a:rPr>
              <a:t>Extracción y selección de características de imágenes, texto</a:t>
            </a:r>
            <a:r>
              <a:rPr b="0" i="0" lang="es-419" sz="1350" u="none" cap="none" strike="noStrike">
                <a:solidFill>
                  <a:schemeClr val="dk1"/>
                </a:solidFill>
                <a:latin typeface="DM Sans"/>
                <a:ea typeface="DM Sans"/>
                <a:cs typeface="DM Sans"/>
                <a:sym typeface="DM Sans"/>
              </a:rPr>
              <a:t> así como también para identificar atributos significativos a partir de los cuales crear modelos supervisados.</a:t>
            </a:r>
            <a:endParaRPr b="0" i="0" sz="1350" u="none" cap="none" strike="noStrike">
              <a:solidFill>
                <a:schemeClr val="dk1"/>
              </a:solidFill>
              <a:latin typeface="DM Sans"/>
              <a:ea typeface="DM Sans"/>
              <a:cs typeface="DM Sans"/>
              <a:sym typeface="DM Sans"/>
            </a:endParaRPr>
          </a:p>
          <a:p>
            <a:pPr indent="-269875" lvl="0" marL="285750" marR="0" rtl="0" algn="l">
              <a:lnSpc>
                <a:spcPct val="100000"/>
              </a:lnSpc>
              <a:spcBef>
                <a:spcPts val="1000"/>
              </a:spcBef>
              <a:spcAft>
                <a:spcPts val="0"/>
              </a:spcAft>
              <a:buClr>
                <a:srgbClr val="EA90FF"/>
              </a:buClr>
              <a:buSzPts val="1350"/>
              <a:buFont typeface="DM Sans"/>
              <a:buChar char="✓"/>
            </a:pPr>
            <a:r>
              <a:rPr b="1" i="0" lang="es-419" sz="1350" u="none" cap="none" strike="noStrike">
                <a:solidFill>
                  <a:schemeClr val="dk1"/>
                </a:solidFill>
                <a:latin typeface="DM Sans"/>
                <a:ea typeface="DM Sans"/>
                <a:cs typeface="DM Sans"/>
                <a:sym typeface="DM Sans"/>
              </a:rPr>
              <a:t>Reducción de la dimensionalidad.</a:t>
            </a:r>
            <a:endParaRPr b="1" i="0" sz="1350" u="none" cap="none" strike="noStrike">
              <a:solidFill>
                <a:schemeClr val="dk1"/>
              </a:solidFill>
              <a:latin typeface="DM Sans"/>
              <a:ea typeface="DM Sans"/>
              <a:cs typeface="DM Sans"/>
              <a:sym typeface="DM Sans"/>
            </a:endParaRPr>
          </a:p>
          <a:p>
            <a:pPr indent="-269875" lvl="0" marL="285750" marR="0" rtl="0" algn="l">
              <a:lnSpc>
                <a:spcPct val="100000"/>
              </a:lnSpc>
              <a:spcBef>
                <a:spcPts val="1000"/>
              </a:spcBef>
              <a:spcAft>
                <a:spcPts val="0"/>
              </a:spcAft>
              <a:buClr>
                <a:srgbClr val="EA90FF"/>
              </a:buClr>
              <a:buSzPts val="1350"/>
              <a:buFont typeface="Helvetica Neue"/>
              <a:buChar char="✓"/>
            </a:pPr>
            <a:r>
              <a:rPr b="0" i="0" lang="es-419" sz="1350" u="none" cap="none" strike="noStrike">
                <a:solidFill>
                  <a:schemeClr val="dk1"/>
                </a:solidFill>
                <a:latin typeface="DM Sans"/>
                <a:ea typeface="DM Sans"/>
                <a:cs typeface="DM Sans"/>
                <a:sym typeface="DM Sans"/>
              </a:rPr>
              <a:t>Optimización o</a:t>
            </a:r>
            <a:r>
              <a:rPr b="1" i="0" lang="es-419" sz="1350" u="none" cap="none" strike="noStrike">
                <a:solidFill>
                  <a:schemeClr val="dk1"/>
                </a:solidFill>
                <a:latin typeface="DM Sans"/>
                <a:ea typeface="DM Sans"/>
                <a:cs typeface="DM Sans"/>
                <a:sym typeface="DM Sans"/>
              </a:rPr>
              <a:t> ajuste de hiper parámetros.</a:t>
            </a:r>
            <a:endParaRPr b="1" i="0" sz="1350" u="none" cap="none" strike="noStrike">
              <a:solidFill>
                <a:schemeClr val="dk1"/>
              </a:solidFill>
              <a:latin typeface="DM Sans"/>
              <a:ea typeface="DM Sans"/>
              <a:cs typeface="DM Sans"/>
              <a:sym typeface="DM Sans"/>
            </a:endParaRPr>
          </a:p>
          <a:p>
            <a:pPr indent="-269875" lvl="0" marL="285750" marR="0" rtl="0" algn="l">
              <a:lnSpc>
                <a:spcPct val="100000"/>
              </a:lnSpc>
              <a:spcBef>
                <a:spcPts val="1000"/>
              </a:spcBef>
              <a:spcAft>
                <a:spcPts val="0"/>
              </a:spcAft>
              <a:buClr>
                <a:srgbClr val="EA90FF"/>
              </a:buClr>
              <a:buSzPts val="1350"/>
              <a:buFont typeface="DM Sans"/>
              <a:buChar char="✓"/>
            </a:pPr>
            <a:r>
              <a:rPr b="1" i="0" lang="es-419" sz="1350" u="none" cap="none" strike="noStrike">
                <a:solidFill>
                  <a:schemeClr val="dk1"/>
                </a:solidFill>
                <a:latin typeface="DM Sans"/>
                <a:ea typeface="DM Sans"/>
                <a:cs typeface="DM Sans"/>
                <a:sym typeface="DM Sans"/>
              </a:rPr>
              <a:t>Feature selection.</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1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Ventajas</a:t>
            </a:r>
            <a:endParaRPr b="1" i="0" sz="3500" u="none" cap="none" strike="noStrike">
              <a:solidFill>
                <a:schemeClr val="lt1"/>
              </a:solidFill>
              <a:latin typeface="DM Sans"/>
              <a:ea typeface="DM Sans"/>
              <a:cs typeface="DM Sans"/>
              <a:sym typeface="DM Sans"/>
            </a:endParaRPr>
          </a:p>
        </p:txBody>
      </p:sp>
      <p:pic>
        <p:nvPicPr>
          <p:cNvPr id="791" name="Google Shape;791;p116"/>
          <p:cNvPicPr preferRelativeResize="0"/>
          <p:nvPr/>
        </p:nvPicPr>
        <p:blipFill rotWithShape="1">
          <a:blip r:embed="rId3">
            <a:alphaModFix/>
          </a:blip>
          <a:srcRect b="0" l="0" r="0" t="0"/>
          <a:stretch/>
        </p:blipFill>
        <p:spPr>
          <a:xfrm>
            <a:off x="2775288" y="1104700"/>
            <a:ext cx="3593424" cy="3486350"/>
          </a:xfrm>
          <a:prstGeom prst="rect">
            <a:avLst/>
          </a:prstGeom>
          <a:noFill/>
          <a:ln cap="flat" cmpd="sng" w="9525">
            <a:solidFill>
              <a:srgbClr val="DCDCDC"/>
            </a:solidFill>
            <a:prstDash val="solid"/>
            <a:round/>
            <a:headEnd len="sm" w="sm" type="none"/>
            <a:tailEnd len="sm" w="sm" type="none"/>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grpSp>
        <p:nvGrpSpPr>
          <p:cNvPr id="796" name="Google Shape;796;p117"/>
          <p:cNvGrpSpPr/>
          <p:nvPr/>
        </p:nvGrpSpPr>
        <p:grpSpPr>
          <a:xfrm>
            <a:off x="4202558" y="994173"/>
            <a:ext cx="738900" cy="738900"/>
            <a:chOff x="3137108" y="2467173"/>
            <a:chExt cx="738900" cy="738900"/>
          </a:xfrm>
        </p:grpSpPr>
        <p:sp>
          <p:nvSpPr>
            <p:cNvPr id="797" name="Google Shape;797;p11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8" name="Google Shape;798;p117"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799" name="Google Shape;799;p117"/>
          <p:cNvSpPr txBox="1"/>
          <p:nvPr/>
        </p:nvSpPr>
        <p:spPr>
          <a:xfrm>
            <a:off x="1461300" y="2208625"/>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Práctica integradora: Visualizaciones en Python</a:t>
            </a:r>
            <a:endParaRPr b="1" i="0" sz="4000" u="none" cap="none" strike="noStrike">
              <a:solidFill>
                <a:schemeClr val="dk1"/>
              </a:solidFill>
              <a:highlight>
                <a:srgbClr val="EAFF6A"/>
              </a:highlight>
              <a:latin typeface="DM Sans"/>
              <a:ea typeface="DM Sans"/>
              <a:cs typeface="DM Sans"/>
              <a:sym typeface="DM Sans"/>
            </a:endParaRPr>
          </a:p>
        </p:txBody>
      </p:sp>
      <p:sp>
        <p:nvSpPr>
          <p:cNvPr id="800" name="Google Shape;800;p117"/>
          <p:cNvSpPr txBox="1"/>
          <p:nvPr/>
        </p:nvSpPr>
        <p:spPr>
          <a:xfrm>
            <a:off x="987300" y="4055713"/>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999999"/>
              </a:solidFill>
              <a:latin typeface="DM Sans"/>
              <a:ea typeface="DM Sans"/>
              <a:cs typeface="DM Sans"/>
              <a:sym typeface="DM Sans"/>
            </a:endParaRPr>
          </a:p>
        </p:txBody>
      </p:sp>
      <p:sp>
        <p:nvSpPr>
          <p:cNvPr id="801" name="Google Shape;801;p117"/>
          <p:cNvSpPr/>
          <p:nvPr/>
        </p:nvSpPr>
        <p:spPr>
          <a:xfrm>
            <a:off x="4697800" y="821750"/>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419">
                <a:solidFill>
                  <a:srgbClr val="FFFFFF"/>
                </a:solidFill>
                <a:latin typeface="Helvetica Neue"/>
                <a:ea typeface="Helvetica Neue"/>
                <a:cs typeface="Helvetica Neue"/>
                <a:sym typeface="Helvetica Neue"/>
              </a:rPr>
              <a:t>2</a:t>
            </a:r>
            <a:endParaRPr b="1">
              <a:solidFill>
                <a:srgbClr val="FFFFFF"/>
              </a:solidFill>
              <a:latin typeface="Helvetica Neue"/>
              <a:ea typeface="Helvetica Neue"/>
              <a:cs typeface="Helvetica Neue"/>
              <a:sym typeface="Helvetica Neue"/>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grpSp>
        <p:nvGrpSpPr>
          <p:cNvPr id="806" name="Google Shape;806;p118"/>
          <p:cNvGrpSpPr/>
          <p:nvPr/>
        </p:nvGrpSpPr>
        <p:grpSpPr>
          <a:xfrm>
            <a:off x="457346" y="468198"/>
            <a:ext cx="431074" cy="431074"/>
            <a:chOff x="3137108" y="2467173"/>
            <a:chExt cx="738900" cy="738900"/>
          </a:xfrm>
        </p:grpSpPr>
        <p:sp>
          <p:nvSpPr>
            <p:cNvPr id="807" name="Google Shape;807;p11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8" name="Google Shape;808;p118"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809" name="Google Shape;809;p118"/>
          <p:cNvSpPr txBox="1"/>
          <p:nvPr/>
        </p:nvSpPr>
        <p:spPr>
          <a:xfrm>
            <a:off x="457350" y="1908175"/>
            <a:ext cx="3834600" cy="311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Consigna</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200" u="none" cap="none" strike="noStrike">
                <a:solidFill>
                  <a:srgbClr val="222222"/>
                </a:solidFill>
                <a:latin typeface="DM Sans"/>
                <a:ea typeface="DM Sans"/>
                <a:cs typeface="DM Sans"/>
                <a:sym typeface="DM Sans"/>
              </a:rPr>
              <a:t>Deberá</a:t>
            </a:r>
            <a:r>
              <a:rPr lang="es-419" sz="1200">
                <a:solidFill>
                  <a:srgbClr val="222222"/>
                </a:solidFill>
                <a:latin typeface="DM Sans"/>
                <a:ea typeface="DM Sans"/>
                <a:cs typeface="DM Sans"/>
                <a:sym typeface="DM Sans"/>
              </a:rPr>
              <a:t>s</a:t>
            </a:r>
            <a:r>
              <a:rPr b="0" i="0" lang="es-419" sz="1200" u="none" cap="none" strike="noStrike">
                <a:solidFill>
                  <a:srgbClr val="222222"/>
                </a:solidFill>
                <a:latin typeface="DM Sans"/>
                <a:ea typeface="DM Sans"/>
                <a:cs typeface="DM Sans"/>
                <a:sym typeface="DM Sans"/>
              </a:rPr>
              <a:t> entregar el segundo avance de </a:t>
            </a:r>
            <a:r>
              <a:rPr lang="es-419" sz="1200">
                <a:solidFill>
                  <a:srgbClr val="222222"/>
                </a:solidFill>
                <a:latin typeface="DM Sans"/>
                <a:ea typeface="DM Sans"/>
                <a:cs typeface="DM Sans"/>
                <a:sym typeface="DM Sans"/>
              </a:rPr>
              <a:t>t</a:t>
            </a:r>
            <a:r>
              <a:rPr b="0" i="0" lang="es-419" sz="1200" u="none" cap="none" strike="noStrike">
                <a:solidFill>
                  <a:srgbClr val="222222"/>
                </a:solidFill>
                <a:latin typeface="DM Sans"/>
                <a:ea typeface="DM Sans"/>
                <a:cs typeface="DM Sans"/>
                <a:sym typeface="DM Sans"/>
              </a:rPr>
              <a:t>u proyecto final. Elegirá</a:t>
            </a:r>
            <a:r>
              <a:rPr lang="es-419" sz="1200">
                <a:solidFill>
                  <a:srgbClr val="222222"/>
                </a:solidFill>
                <a:latin typeface="DM Sans"/>
                <a:ea typeface="DM Sans"/>
                <a:cs typeface="DM Sans"/>
                <a:sym typeface="DM Sans"/>
              </a:rPr>
              <a:t>s</a:t>
            </a:r>
            <a:r>
              <a:rPr b="0" i="0" lang="es-419" sz="1200" u="none" cap="none" strike="noStrike">
                <a:solidFill>
                  <a:srgbClr val="222222"/>
                </a:solidFill>
                <a:latin typeface="DM Sans"/>
                <a:ea typeface="DM Sans"/>
                <a:cs typeface="DM Sans"/>
                <a:sym typeface="DM Sans"/>
              </a:rPr>
              <a:t> uno de los datasets del desafío </a:t>
            </a:r>
            <a:r>
              <a:rPr b="1" i="0" lang="es-419" sz="1200" u="none" cap="none" strike="noStrike">
                <a:solidFill>
                  <a:srgbClr val="222222"/>
                </a:solidFill>
                <a:latin typeface="DM Sans"/>
                <a:ea typeface="DM Sans"/>
                <a:cs typeface="DM Sans"/>
                <a:sym typeface="DM Sans"/>
              </a:rPr>
              <a:t>“Elección de Potenciales Datasets e importe con la librería Pandas”</a:t>
            </a:r>
            <a:r>
              <a:rPr b="0" i="0" lang="es-419" sz="1200" u="none" cap="none" strike="noStrike">
                <a:solidFill>
                  <a:srgbClr val="222222"/>
                </a:solidFill>
                <a:latin typeface="DM Sans"/>
                <a:ea typeface="DM Sans"/>
                <a:cs typeface="DM Sans"/>
                <a:sym typeface="DM Sans"/>
              </a:rPr>
              <a:t>. </a:t>
            </a:r>
            <a:r>
              <a:rPr lang="es-419" sz="1200">
                <a:solidFill>
                  <a:srgbClr val="222222"/>
                </a:solidFill>
                <a:latin typeface="DM Sans"/>
                <a:ea typeface="DM Sans"/>
                <a:cs typeface="DM Sans"/>
                <a:sym typeface="DM Sans"/>
              </a:rPr>
              <a:t>Posteriormente,</a:t>
            </a:r>
            <a:r>
              <a:rPr b="0" i="0" lang="es-419" sz="1200" u="none" cap="none" strike="noStrike">
                <a:solidFill>
                  <a:srgbClr val="222222"/>
                </a:solidFill>
                <a:latin typeface="DM Sans"/>
                <a:ea typeface="DM Sans"/>
                <a:cs typeface="DM Sans"/>
                <a:sym typeface="DM Sans"/>
              </a:rPr>
              <a:t> creará</a:t>
            </a:r>
            <a:r>
              <a:rPr lang="es-419" sz="1200">
                <a:solidFill>
                  <a:srgbClr val="222222"/>
                </a:solidFill>
                <a:latin typeface="DM Sans"/>
                <a:ea typeface="DM Sans"/>
                <a:cs typeface="DM Sans"/>
                <a:sym typeface="DM Sans"/>
              </a:rPr>
              <a:t>s</a:t>
            </a:r>
            <a:r>
              <a:rPr b="0" i="0" lang="es-419" sz="1200" u="none" cap="none" strike="noStrike">
                <a:solidFill>
                  <a:srgbClr val="222222"/>
                </a:solidFill>
                <a:latin typeface="DM Sans"/>
                <a:ea typeface="DM Sans"/>
                <a:cs typeface="DM Sans"/>
                <a:sym typeface="DM Sans"/>
              </a:rPr>
              <a:t> un notebook donde cargaran el archivo utilizando funciones de pandas para luego proceder a realizar 3 gráficos diferentes con Matplotlib y 3 con Seaborn. </a:t>
            </a:r>
            <a:r>
              <a:rPr lang="es-419" sz="1200">
                <a:solidFill>
                  <a:srgbClr val="222222"/>
                </a:solidFill>
                <a:latin typeface="DM Sans"/>
                <a:ea typeface="DM Sans"/>
                <a:cs typeface="DM Sans"/>
                <a:sym typeface="DM Sans"/>
              </a:rPr>
              <a:t>Finalmente,</a:t>
            </a:r>
            <a:r>
              <a:rPr b="0" i="0" lang="es-419" sz="1200" u="none" cap="none" strike="noStrike">
                <a:solidFill>
                  <a:srgbClr val="222222"/>
                </a:solidFill>
                <a:latin typeface="DM Sans"/>
                <a:ea typeface="DM Sans"/>
                <a:cs typeface="DM Sans"/>
                <a:sym typeface="DM Sans"/>
              </a:rPr>
              <a:t> cada gráfico será interpretado con el fin de obtener insights relevantes que permitan dar respuesta a la pregunta problema.</a:t>
            </a:r>
            <a:endParaRPr b="0" i="0" sz="1200" u="none" cap="none" strike="noStrike">
              <a:solidFill>
                <a:srgbClr val="22222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810" name="Google Shape;810;p118"/>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Visualizaciones en Python</a:t>
            </a:r>
            <a:endParaRPr b="1" i="0" sz="4000" u="none" cap="none" strike="noStrike">
              <a:solidFill>
                <a:schemeClr val="dk1"/>
              </a:solidFill>
              <a:latin typeface="DM Sans"/>
              <a:ea typeface="DM Sans"/>
              <a:cs typeface="DM Sans"/>
              <a:sym typeface="DM Sans"/>
            </a:endParaRPr>
          </a:p>
        </p:txBody>
      </p:sp>
      <p:pic>
        <p:nvPicPr>
          <p:cNvPr id="811" name="Google Shape;811;p11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812" name="Google Shape;812;p11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DESAFÍO ENTREGABLE</a:t>
            </a:r>
            <a:endParaRPr b="0" i="0" sz="1400" u="none" cap="none" strike="noStrike">
              <a:solidFill>
                <a:srgbClr val="000000"/>
              </a:solidFill>
              <a:latin typeface="DM Sans"/>
              <a:ea typeface="DM Sans"/>
              <a:cs typeface="DM Sans"/>
              <a:sym typeface="DM Sans"/>
            </a:endParaRPr>
          </a:p>
        </p:txBody>
      </p:sp>
      <p:sp>
        <p:nvSpPr>
          <p:cNvPr id="813" name="Google Shape;813;p118"/>
          <p:cNvSpPr txBox="1"/>
          <p:nvPr/>
        </p:nvSpPr>
        <p:spPr>
          <a:xfrm>
            <a:off x="4527575" y="1908175"/>
            <a:ext cx="3834600" cy="269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200" u="none" cap="none" strike="noStrike">
                <a:solidFill>
                  <a:srgbClr val="000000"/>
                </a:solidFill>
                <a:latin typeface="DM Sans"/>
                <a:ea typeface="DM Sans"/>
                <a:cs typeface="DM Sans"/>
                <a:sym typeface="DM Sans"/>
              </a:rPr>
              <a:t>Formato</a:t>
            </a:r>
            <a:endParaRPr b="1" i="0" sz="120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200" u="none" cap="none" strike="noStrike">
              <a:solidFill>
                <a:srgbClr val="000000"/>
              </a:solidFill>
              <a:latin typeface="DM Sans"/>
              <a:ea typeface="DM Sans"/>
              <a:cs typeface="DM Sans"/>
              <a:sym typeface="DM Sans"/>
            </a:endParaRPr>
          </a:p>
          <a:p>
            <a:pPr indent="-304800" lvl="0" marL="457200" marR="0" rtl="0" algn="l">
              <a:lnSpc>
                <a:spcPct val="100000"/>
              </a:lnSpc>
              <a:spcBef>
                <a:spcPts val="0"/>
              </a:spcBef>
              <a:spcAft>
                <a:spcPts val="0"/>
              </a:spcAft>
              <a:buClr>
                <a:srgbClr val="EA90FF"/>
              </a:buClr>
              <a:buSzPts val="1200"/>
              <a:buFont typeface="DM Sans"/>
              <a:buChar char="✓"/>
            </a:pPr>
            <a:r>
              <a:rPr b="0" i="0" lang="es-419" sz="1200" u="none" cap="none" strike="noStrike">
                <a:solidFill>
                  <a:schemeClr val="dk1"/>
                </a:solidFill>
                <a:latin typeface="DM Sans"/>
                <a:ea typeface="DM Sans"/>
                <a:cs typeface="DM Sans"/>
                <a:sym typeface="DM Sans"/>
              </a:rPr>
              <a:t>Entregar un archivo con formato .ipynb. Debe tener el nombre </a:t>
            </a:r>
            <a:r>
              <a:rPr b="0" i="0" lang="es-419" sz="1200" u="none" cap="none" strike="noStrike">
                <a:solidFill>
                  <a:schemeClr val="dk1"/>
                </a:solidFill>
                <a:highlight>
                  <a:srgbClr val="A6FFCA"/>
                </a:highlight>
                <a:latin typeface="DM Sans"/>
                <a:ea typeface="DM Sans"/>
                <a:cs typeface="DM Sans"/>
                <a:sym typeface="DM Sans"/>
              </a:rPr>
              <a:t>“</a:t>
            </a:r>
            <a:r>
              <a:rPr lang="es-419" sz="1200">
                <a:solidFill>
                  <a:schemeClr val="dk1"/>
                </a:solidFill>
                <a:highlight>
                  <a:srgbClr val="A6FFCA"/>
                </a:highlight>
                <a:latin typeface="DM Sans"/>
                <a:ea typeface="DM Sans"/>
                <a:cs typeface="DM Sans"/>
                <a:sym typeface="DM Sans"/>
              </a:rPr>
              <a:t>Visualización</a:t>
            </a:r>
            <a:r>
              <a:rPr b="0" i="0" lang="es-419" sz="1200" u="none" cap="none" strike="noStrike">
                <a:solidFill>
                  <a:schemeClr val="dk1"/>
                </a:solidFill>
                <a:highlight>
                  <a:srgbClr val="A6FFCA"/>
                </a:highlight>
                <a:latin typeface="DM Sans"/>
                <a:ea typeface="DM Sans"/>
                <a:cs typeface="DM Sans"/>
                <a:sym typeface="DM Sans"/>
              </a:rPr>
              <a:t>+Apellido.ipynb”</a:t>
            </a:r>
            <a:r>
              <a:rPr b="0" i="0" lang="es-419" sz="1200" u="none" cap="none" strike="noStrike">
                <a:solidFill>
                  <a:schemeClr val="dk1"/>
                </a:solidFill>
                <a:latin typeface="DM Sans"/>
                <a:ea typeface="DM Sans"/>
                <a:cs typeface="DM Sans"/>
                <a:sym typeface="DM Sans"/>
              </a:rPr>
              <a:t>. </a:t>
            </a:r>
            <a:endParaRPr b="0" i="0" sz="120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200" u="none" cap="none" strike="noStrike">
                <a:solidFill>
                  <a:srgbClr val="000000"/>
                </a:solidFill>
                <a:latin typeface="DM Sans"/>
                <a:ea typeface="DM Sans"/>
                <a:cs typeface="DM Sans"/>
                <a:sym typeface="DM Sans"/>
              </a:rPr>
              <a:t>Sugerencias</a:t>
            </a:r>
            <a:endParaRPr b="1" i="0" sz="120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200" u="none" cap="none" strike="noStrike">
              <a:solidFill>
                <a:srgbClr val="000000"/>
              </a:solidFill>
              <a:latin typeface="DM Sans"/>
              <a:ea typeface="DM Sans"/>
              <a:cs typeface="DM Sans"/>
              <a:sym typeface="DM Sans"/>
            </a:endParaRPr>
          </a:p>
          <a:p>
            <a:pPr indent="-304800" lvl="0" marL="457200" marR="0" rtl="0" algn="l">
              <a:lnSpc>
                <a:spcPct val="100000"/>
              </a:lnSpc>
              <a:spcBef>
                <a:spcPts val="0"/>
              </a:spcBef>
              <a:spcAft>
                <a:spcPts val="0"/>
              </a:spcAft>
              <a:buClr>
                <a:srgbClr val="EA90FF"/>
              </a:buClr>
              <a:buSzPts val="1200"/>
              <a:buFont typeface="DM Sans"/>
              <a:buChar char="✓"/>
            </a:pPr>
            <a:r>
              <a:rPr b="0" i="0" lang="es-419" sz="1200" u="none" cap="none" strike="noStrike">
                <a:solidFill>
                  <a:schemeClr val="dk1"/>
                </a:solidFill>
                <a:latin typeface="DM Sans"/>
                <a:ea typeface="DM Sans"/>
                <a:cs typeface="DM Sans"/>
                <a:sym typeface="DM Sans"/>
              </a:rPr>
              <a:t>Preparar el código y probar los resultados con subconjuntos del conjunto original.</a:t>
            </a:r>
            <a:endParaRPr b="0" i="0" sz="12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b="1" i="0" lang="es-419" sz="1200" u="none" cap="none" strike="noStrike">
                <a:solidFill>
                  <a:schemeClr val="dk1"/>
                </a:solidFill>
                <a:latin typeface="DM Sans"/>
                <a:ea typeface="DM Sans"/>
                <a:cs typeface="DM Sans"/>
                <a:sym typeface="DM Sans"/>
              </a:rPr>
              <a:t>Aspectos a incluir</a:t>
            </a:r>
            <a:endParaRPr b="1" i="0" sz="1200" u="none" cap="none" strike="noStrike">
              <a:solidFill>
                <a:schemeClr val="dk1"/>
              </a:solidFill>
              <a:latin typeface="DM Sans"/>
              <a:ea typeface="DM Sans"/>
              <a:cs typeface="DM Sans"/>
              <a:sym typeface="DM Sans"/>
            </a:endParaRPr>
          </a:p>
          <a:p>
            <a:pPr indent="-304800" lvl="0" marL="457200" marR="0" rtl="0" algn="l">
              <a:lnSpc>
                <a:spcPct val="100000"/>
              </a:lnSpc>
              <a:spcBef>
                <a:spcPts val="0"/>
              </a:spcBef>
              <a:spcAft>
                <a:spcPts val="0"/>
              </a:spcAft>
              <a:buClr>
                <a:srgbClr val="EF89D2"/>
              </a:buClr>
              <a:buSzPts val="1200"/>
              <a:buFont typeface="DM Sans"/>
              <a:buChar char="✓"/>
            </a:pPr>
            <a:r>
              <a:rPr b="0" i="0" lang="es-419" sz="1200" u="none" cap="none" strike="noStrike">
                <a:solidFill>
                  <a:schemeClr val="dk1"/>
                </a:solidFill>
                <a:latin typeface="DM Sans"/>
                <a:ea typeface="DM Sans"/>
                <a:cs typeface="DM Sans"/>
                <a:sym typeface="DM Sans"/>
              </a:rPr>
              <a:t>El código debe estar hecho en un notebook y debe estar probado.</a:t>
            </a:r>
            <a:endParaRPr b="0" i="0" sz="12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DM Sans"/>
              <a:ea typeface="DM Sans"/>
              <a:cs typeface="DM Sans"/>
              <a:sym typeface="DM Sans"/>
            </a:endParaRPr>
          </a:p>
        </p:txBody>
      </p:sp>
      <p:sp>
        <p:nvSpPr>
          <p:cNvPr id="814" name="Google Shape;814;p118"/>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grpSp>
        <p:nvGrpSpPr>
          <p:cNvPr id="819" name="Google Shape;819;p119"/>
          <p:cNvGrpSpPr/>
          <p:nvPr/>
        </p:nvGrpSpPr>
        <p:grpSpPr>
          <a:xfrm>
            <a:off x="457347" y="468199"/>
            <a:ext cx="431074" cy="431074"/>
            <a:chOff x="3137108" y="2467173"/>
            <a:chExt cx="738900" cy="738900"/>
          </a:xfrm>
        </p:grpSpPr>
        <p:sp>
          <p:nvSpPr>
            <p:cNvPr id="820" name="Google Shape;820;p11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1" name="Google Shape;821;p119"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822" name="Google Shape;822;p119"/>
          <p:cNvSpPr txBox="1"/>
          <p:nvPr/>
        </p:nvSpPr>
        <p:spPr>
          <a:xfrm>
            <a:off x="457350" y="1908175"/>
            <a:ext cx="3834600" cy="3218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Consigna paso a paso</a:t>
            </a:r>
            <a:endParaRPr b="1" i="0" sz="120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200" u="none" cap="none" strike="noStrike">
              <a:solidFill>
                <a:srgbClr val="000000"/>
              </a:solidFill>
              <a:latin typeface="DM Sans"/>
              <a:ea typeface="DM Sans"/>
              <a:cs typeface="DM Sans"/>
              <a:sym typeface="DM Sans"/>
            </a:endParaRPr>
          </a:p>
          <a:p>
            <a:pPr indent="-304800" lvl="0" marL="457200" marR="0" rtl="0" algn="l">
              <a:lnSpc>
                <a:spcPct val="100000"/>
              </a:lnSpc>
              <a:spcBef>
                <a:spcPts val="0"/>
              </a:spcBef>
              <a:spcAft>
                <a:spcPts val="0"/>
              </a:spcAft>
              <a:buClr>
                <a:srgbClr val="9E9E9E"/>
              </a:buClr>
              <a:buSzPts val="1200"/>
              <a:buFont typeface="DM Sans"/>
              <a:buAutoNum type="arabicPeriod"/>
            </a:pPr>
            <a:r>
              <a:rPr b="0" i="0" lang="es-419" sz="1200" u="none" cap="none" strike="noStrike">
                <a:solidFill>
                  <a:srgbClr val="9E9E9E"/>
                </a:solidFill>
                <a:latin typeface="DM Sans"/>
                <a:ea typeface="DM Sans"/>
                <a:cs typeface="DM Sans"/>
                <a:sym typeface="DM Sans"/>
              </a:rPr>
              <a:t>Escoger uno de los 3 datasets utilizados para la </a:t>
            </a:r>
            <a:r>
              <a:rPr b="1" i="0" lang="es-419" sz="1200" u="none" cap="none" strike="noStrike">
                <a:solidFill>
                  <a:srgbClr val="9E9E9E"/>
                </a:solidFill>
                <a:latin typeface="DM Sans"/>
                <a:ea typeface="DM Sans"/>
                <a:cs typeface="DM Sans"/>
                <a:sym typeface="DM Sans"/>
              </a:rPr>
              <a:t>Clase 5</a:t>
            </a:r>
            <a:endParaRPr b="1" i="0" sz="1200" u="none" cap="none" strike="noStrike">
              <a:solidFill>
                <a:srgbClr val="9E9E9E"/>
              </a:solidFill>
              <a:latin typeface="DM Sans"/>
              <a:ea typeface="DM Sans"/>
              <a:cs typeface="DM Sans"/>
              <a:sym typeface="DM Sans"/>
            </a:endParaRPr>
          </a:p>
          <a:p>
            <a:pPr indent="-304800" lvl="0" marL="457200" marR="0" rtl="0" algn="l">
              <a:lnSpc>
                <a:spcPct val="100000"/>
              </a:lnSpc>
              <a:spcBef>
                <a:spcPts val="0"/>
              </a:spcBef>
              <a:spcAft>
                <a:spcPts val="0"/>
              </a:spcAft>
              <a:buClr>
                <a:srgbClr val="9E9E9E"/>
              </a:buClr>
              <a:buSzPts val="1200"/>
              <a:buFont typeface="DM Sans"/>
              <a:buAutoNum type="arabicPeriod"/>
            </a:pPr>
            <a:r>
              <a:rPr b="0" i="0" lang="es-419" sz="1200" u="none" cap="none" strike="noStrike">
                <a:solidFill>
                  <a:srgbClr val="9E9E9E"/>
                </a:solidFill>
                <a:latin typeface="DM Sans"/>
                <a:ea typeface="DM Sans"/>
                <a:cs typeface="DM Sans"/>
                <a:sym typeface="DM Sans"/>
              </a:rPr>
              <a:t>Cargar el dataset con la librería pandas por medio de la función </a:t>
            </a:r>
            <a:r>
              <a:rPr b="1" i="0" lang="es-419" sz="1200" u="none" cap="none" strike="noStrike">
                <a:solidFill>
                  <a:srgbClr val="9E9E9E"/>
                </a:solidFill>
                <a:latin typeface="DM Sans"/>
                <a:ea typeface="DM Sans"/>
                <a:cs typeface="DM Sans"/>
                <a:sym typeface="DM Sans"/>
              </a:rPr>
              <a:t>pd.read_csv()</a:t>
            </a:r>
            <a:r>
              <a:rPr b="0" i="0" lang="es-419" sz="1200" u="none" cap="none" strike="noStrike">
                <a:solidFill>
                  <a:srgbClr val="9E9E9E"/>
                </a:solidFill>
                <a:latin typeface="DM Sans"/>
                <a:ea typeface="DM Sans"/>
                <a:cs typeface="DM Sans"/>
                <a:sym typeface="DM Sans"/>
              </a:rPr>
              <a:t> o </a:t>
            </a:r>
            <a:r>
              <a:rPr b="1" i="0" lang="es-419" sz="1200" u="none" cap="none" strike="noStrike">
                <a:solidFill>
                  <a:srgbClr val="9E9E9E"/>
                </a:solidFill>
                <a:latin typeface="DM Sans"/>
                <a:ea typeface="DM Sans"/>
                <a:cs typeface="DM Sans"/>
                <a:sym typeface="DM Sans"/>
              </a:rPr>
              <a:t>pd.read_excel()</a:t>
            </a:r>
            <a:endParaRPr b="1" i="0" sz="1200" u="none" cap="none" strike="noStrike">
              <a:solidFill>
                <a:srgbClr val="9E9E9E"/>
              </a:solidFill>
              <a:latin typeface="DM Sans"/>
              <a:ea typeface="DM Sans"/>
              <a:cs typeface="DM Sans"/>
              <a:sym typeface="DM Sans"/>
            </a:endParaRPr>
          </a:p>
          <a:p>
            <a:pPr indent="-304800" lvl="0" marL="457200" marR="0" rtl="0" algn="l">
              <a:lnSpc>
                <a:spcPct val="100000"/>
              </a:lnSpc>
              <a:spcBef>
                <a:spcPts val="0"/>
              </a:spcBef>
              <a:spcAft>
                <a:spcPts val="0"/>
              </a:spcAft>
              <a:buClr>
                <a:srgbClr val="9E9E9E"/>
              </a:buClr>
              <a:buSzPts val="1200"/>
              <a:buFont typeface="DM Sans"/>
              <a:buAutoNum type="arabicPeriod"/>
            </a:pPr>
            <a:r>
              <a:rPr b="0" i="0" lang="es-419" sz="1200" u="none" cap="none" strike="noStrike">
                <a:solidFill>
                  <a:srgbClr val="9E9E9E"/>
                </a:solidFill>
                <a:latin typeface="DM Sans"/>
                <a:ea typeface="DM Sans"/>
                <a:cs typeface="DM Sans"/>
                <a:sym typeface="DM Sans"/>
              </a:rPr>
              <a:t>Realizar al menos tres gráficos (lineplot, scatterplot, histogramas, barchart, boxplot) usando la librería </a:t>
            </a:r>
            <a:r>
              <a:rPr b="1" i="0" lang="es-419" sz="1200" u="none" cap="none" strike="noStrike">
                <a:solidFill>
                  <a:srgbClr val="9E9E9E"/>
                </a:solidFill>
                <a:latin typeface="DM Sans"/>
                <a:ea typeface="DM Sans"/>
                <a:cs typeface="DM Sans"/>
                <a:sym typeface="DM Sans"/>
              </a:rPr>
              <a:t>Matplotlib</a:t>
            </a:r>
            <a:endParaRPr b="1" i="0" sz="1200" u="none" cap="none" strike="noStrike">
              <a:solidFill>
                <a:srgbClr val="9E9E9E"/>
              </a:solidFill>
              <a:latin typeface="DM Sans"/>
              <a:ea typeface="DM Sans"/>
              <a:cs typeface="DM Sans"/>
              <a:sym typeface="DM Sans"/>
            </a:endParaRPr>
          </a:p>
          <a:p>
            <a:pPr indent="-304800" lvl="0" marL="457200" marR="0" rtl="0" algn="l">
              <a:lnSpc>
                <a:spcPct val="100000"/>
              </a:lnSpc>
              <a:spcBef>
                <a:spcPts val="0"/>
              </a:spcBef>
              <a:spcAft>
                <a:spcPts val="0"/>
              </a:spcAft>
              <a:buClr>
                <a:srgbClr val="9E9E9E"/>
              </a:buClr>
              <a:buSzPts val="1200"/>
              <a:buFont typeface="DM Sans"/>
              <a:buAutoNum type="arabicPeriod"/>
            </a:pPr>
            <a:r>
              <a:rPr b="0" i="0" lang="es-419" sz="1200" u="none" cap="none" strike="noStrike">
                <a:solidFill>
                  <a:srgbClr val="9E9E9E"/>
                </a:solidFill>
                <a:latin typeface="DM Sans"/>
                <a:ea typeface="DM Sans"/>
                <a:cs typeface="DM Sans"/>
                <a:sym typeface="DM Sans"/>
              </a:rPr>
              <a:t>Realizar al menos tres gráficos (lineplot, scatterplot, histogramas, barchart, boxplot) usando la librería </a:t>
            </a:r>
            <a:r>
              <a:rPr b="1" i="0" lang="es-419" sz="1200" u="none" cap="none" strike="noStrike">
                <a:solidFill>
                  <a:srgbClr val="9E9E9E"/>
                </a:solidFill>
                <a:latin typeface="DM Sans"/>
                <a:ea typeface="DM Sans"/>
                <a:cs typeface="DM Sans"/>
                <a:sym typeface="DM Sans"/>
              </a:rPr>
              <a:t>Seaborn</a:t>
            </a:r>
            <a:endParaRPr b="1" i="0" sz="1200" u="none" cap="none" strike="noStrike">
              <a:solidFill>
                <a:srgbClr val="9E9E9E"/>
              </a:solidFill>
              <a:latin typeface="DM Sans"/>
              <a:ea typeface="DM Sans"/>
              <a:cs typeface="DM Sans"/>
              <a:sym typeface="DM Sans"/>
            </a:endParaRPr>
          </a:p>
          <a:p>
            <a:pPr indent="-304800" lvl="0" marL="457200" marR="0" rtl="0" algn="l">
              <a:lnSpc>
                <a:spcPct val="100000"/>
              </a:lnSpc>
              <a:spcBef>
                <a:spcPts val="0"/>
              </a:spcBef>
              <a:spcAft>
                <a:spcPts val="0"/>
              </a:spcAft>
              <a:buClr>
                <a:srgbClr val="9E9E9E"/>
              </a:buClr>
              <a:buSzPts val="1200"/>
              <a:buFont typeface="DM Sans"/>
              <a:buAutoNum type="arabicPeriod"/>
            </a:pPr>
            <a:r>
              <a:rPr b="0" i="0" lang="es-419" sz="1200" u="none" cap="none" strike="noStrike">
                <a:solidFill>
                  <a:srgbClr val="9E9E9E"/>
                </a:solidFill>
                <a:latin typeface="DM Sans"/>
                <a:ea typeface="DM Sans"/>
                <a:cs typeface="DM Sans"/>
                <a:sym typeface="DM Sans"/>
              </a:rPr>
              <a:t>Interpretar los resultados de cada gráfica obtenida</a:t>
            </a:r>
            <a:endParaRPr b="0" i="0" sz="1200" u="none" cap="none" strike="noStrike">
              <a:solidFill>
                <a:srgbClr val="9E9E9E"/>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b="0" i="0" sz="1200" u="sng" cap="none" strike="noStrike">
              <a:solidFill>
                <a:srgbClr val="83AEFB"/>
              </a:solidFill>
              <a:latin typeface="DM Sans"/>
              <a:ea typeface="DM Sans"/>
              <a:cs typeface="DM Sans"/>
              <a:sym typeface="DM Sans"/>
            </a:endParaRPr>
          </a:p>
        </p:txBody>
      </p:sp>
      <p:sp>
        <p:nvSpPr>
          <p:cNvPr id="823" name="Google Shape;823;p119"/>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Visualizaciones en Python</a:t>
            </a:r>
            <a:endParaRPr b="1" i="0" sz="4000" u="none" cap="none" strike="noStrike">
              <a:solidFill>
                <a:schemeClr val="dk1"/>
              </a:solidFill>
              <a:latin typeface="DM Sans"/>
              <a:ea typeface="DM Sans"/>
              <a:cs typeface="DM Sans"/>
              <a:sym typeface="DM Sans"/>
            </a:endParaRPr>
          </a:p>
        </p:txBody>
      </p:sp>
      <p:pic>
        <p:nvPicPr>
          <p:cNvPr id="824" name="Google Shape;824;p11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825" name="Google Shape;825;p11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DESAFÍO ENTREGABLE</a:t>
            </a:r>
            <a:endParaRPr b="0" i="0" sz="1400" u="none" cap="none" strike="noStrike">
              <a:solidFill>
                <a:srgbClr val="000000"/>
              </a:solidFill>
              <a:latin typeface="DM Sans"/>
              <a:ea typeface="DM Sans"/>
              <a:cs typeface="DM Sans"/>
              <a:sym typeface="DM Sans"/>
            </a:endParaRPr>
          </a:p>
        </p:txBody>
      </p:sp>
      <p:sp>
        <p:nvSpPr>
          <p:cNvPr id="826" name="Google Shape;826;p119"/>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19"/>
          <p:cNvSpPr txBox="1"/>
          <p:nvPr/>
        </p:nvSpPr>
        <p:spPr>
          <a:xfrm>
            <a:off x="4589825" y="2003125"/>
            <a:ext cx="3834600" cy="81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Video explicativo</a:t>
            </a:r>
            <a:endParaRPr b="1" i="0" sz="120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200" u="none" cap="none" strike="noStrike">
              <a:solidFill>
                <a:srgbClr val="000000"/>
              </a:solidFill>
              <a:latin typeface="DM Sans"/>
              <a:ea typeface="DM Sans"/>
              <a:cs typeface="DM Sans"/>
              <a:sym typeface="DM Sans"/>
            </a:endParaRPr>
          </a:p>
          <a:p>
            <a:pPr indent="-304800" lvl="0" marL="457200" marR="0" rtl="0" algn="l">
              <a:lnSpc>
                <a:spcPct val="100000"/>
              </a:lnSpc>
              <a:spcBef>
                <a:spcPts val="0"/>
              </a:spcBef>
              <a:spcAft>
                <a:spcPts val="0"/>
              </a:spcAft>
              <a:buClr>
                <a:srgbClr val="EF89D2"/>
              </a:buClr>
              <a:buSzPts val="1200"/>
              <a:buFont typeface="DM Sans"/>
              <a:buChar char="✓"/>
            </a:pPr>
            <a:r>
              <a:rPr b="0" i="0" lang="es-419" sz="1200" u="sng" cap="none" strike="noStrike">
                <a:solidFill>
                  <a:srgbClr val="83AEFB"/>
                </a:solidFill>
                <a:latin typeface="DM Sans"/>
                <a:ea typeface="DM Sans"/>
                <a:cs typeface="DM Sans"/>
                <a:sym typeface="DM Sans"/>
                <a:hlinkClick r:id="rId5">
                  <a:extLst>
                    <a:ext uri="{A12FA001-AC4F-418D-AE19-62706E023703}">
                      <ahyp:hlinkClr val="tx"/>
                    </a:ext>
                  </a:extLst>
                </a:hlinkClick>
              </a:rPr>
              <a:t>Link al </a:t>
            </a:r>
            <a:r>
              <a:rPr lang="es-419" sz="1200" u="sng">
                <a:solidFill>
                  <a:srgbClr val="83AEFB"/>
                </a:solidFill>
                <a:latin typeface="DM Sans"/>
                <a:ea typeface="DM Sans"/>
                <a:cs typeface="DM Sans"/>
                <a:sym typeface="DM Sans"/>
                <a:hlinkClick r:id="rId6">
                  <a:extLst>
                    <a:ext uri="{A12FA001-AC4F-418D-AE19-62706E023703}">
                      <ahyp:hlinkClr val="tx"/>
                    </a:ext>
                  </a:extLst>
                </a:hlinkClick>
              </a:rPr>
              <a:t>video </a:t>
            </a:r>
            <a:r>
              <a:rPr b="0" i="0" lang="es-419" sz="1200" u="sng" cap="none" strike="noStrike">
                <a:solidFill>
                  <a:srgbClr val="83AEFB"/>
                </a:solidFill>
                <a:latin typeface="DM Sans"/>
                <a:ea typeface="DM Sans"/>
                <a:cs typeface="DM Sans"/>
                <a:sym typeface="DM Sans"/>
                <a:hlinkClick r:id="rId7">
                  <a:extLst>
                    <a:ext uri="{A12FA001-AC4F-418D-AE19-62706E023703}">
                      <ahyp:hlinkClr val="tx"/>
                    </a:ext>
                  </a:extLst>
                </a:hlinkClick>
              </a:rPr>
              <a:t>complementario</a:t>
            </a:r>
            <a:endParaRPr b="0" i="0" sz="1200" u="none" cap="none" strike="noStrike">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b="0" i="0" sz="1200" u="sng" cap="none" strike="noStrike">
              <a:solidFill>
                <a:srgbClr val="83AEFB"/>
              </a:solidFill>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20"/>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CLASE N°</a:t>
            </a:r>
            <a:r>
              <a:rPr lang="es-419" sz="1600">
                <a:solidFill>
                  <a:schemeClr val="dk1"/>
                </a:solidFill>
                <a:latin typeface="DM Sans"/>
                <a:ea typeface="DM Sans"/>
                <a:cs typeface="DM Sans"/>
                <a:sym typeface="DM Sans"/>
              </a:rPr>
              <a:t>5 - PARTE I</a:t>
            </a:r>
            <a:endParaRPr b="0" i="0" sz="1400" u="none" cap="none" strike="noStrike">
              <a:solidFill>
                <a:srgbClr val="000000"/>
              </a:solidFill>
              <a:latin typeface="DM Sans"/>
              <a:ea typeface="DM Sans"/>
              <a:cs typeface="DM Sans"/>
              <a:sym typeface="DM Sans"/>
            </a:endParaRPr>
          </a:p>
        </p:txBody>
      </p:sp>
      <p:sp>
        <p:nvSpPr>
          <p:cNvPr id="833" name="Google Shape;833;p120"/>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834" name="Google Shape;834;p120"/>
          <p:cNvSpPr txBox="1"/>
          <p:nvPr/>
        </p:nvSpPr>
        <p:spPr>
          <a:xfrm>
            <a:off x="476250" y="1561175"/>
            <a:ext cx="3834600" cy="340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Clr>
                <a:schemeClr val="dk1"/>
              </a:buClr>
              <a:buSzPts val="1100"/>
              <a:buFont typeface="Arial"/>
              <a:buNone/>
            </a:pPr>
            <a:r>
              <a:rPr b="1" i="0" lang="es-419" sz="1300" u="none" cap="none" strike="noStrike">
                <a:solidFill>
                  <a:srgbClr val="1E1E1E"/>
                </a:solidFill>
                <a:highlight>
                  <a:srgbClr val="EAFF6A"/>
                </a:highlight>
                <a:latin typeface="DM Sans"/>
                <a:ea typeface="DM Sans"/>
                <a:cs typeface="DM Sans"/>
                <a:sym typeface="DM Sans"/>
              </a:rPr>
              <a:t>Seaborn</a:t>
            </a:r>
            <a:r>
              <a:rPr b="0" i="0" lang="es-419" sz="1300" u="none" cap="none" strike="noStrike">
                <a:solidFill>
                  <a:srgbClr val="1E1E1E"/>
                </a:solidFill>
                <a:highlight>
                  <a:srgbClr val="EAFF6A"/>
                </a:highlight>
                <a:latin typeface="DM Sans"/>
                <a:ea typeface="DM Sans"/>
                <a:cs typeface="DM Sans"/>
                <a:sym typeface="DM Sans"/>
              </a:rPr>
              <a:t>: </a:t>
            </a:r>
            <a:r>
              <a:rPr b="0" i="0" lang="es-419" sz="1300" u="none" cap="none" strike="noStrike">
                <a:solidFill>
                  <a:schemeClr val="dk1"/>
                </a:solidFill>
                <a:latin typeface="DM Sans"/>
                <a:ea typeface="DM Sans"/>
                <a:cs typeface="DM Sans"/>
                <a:sym typeface="DM Sans"/>
              </a:rPr>
              <a:t>librería de Python que permite la creación de gráficos con mejor calidad que Matplotlib ya que interactúa de manera más eficiente con estructuras de datos</a:t>
            </a:r>
            <a:endParaRPr b="0" i="0" sz="1300" u="none" cap="none" strike="noStrike">
              <a:solidFill>
                <a:schemeClr val="dk1"/>
              </a:solidFill>
              <a:latin typeface="DM Sans"/>
              <a:ea typeface="DM Sans"/>
              <a:cs typeface="DM Sans"/>
              <a:sym typeface="DM Sans"/>
            </a:endParaRPr>
          </a:p>
          <a:p>
            <a:pPr indent="0" lvl="0" marL="0" marR="0" rtl="0" algn="l">
              <a:lnSpc>
                <a:spcPct val="115000"/>
              </a:lnSpc>
              <a:spcBef>
                <a:spcPts val="1000"/>
              </a:spcBef>
              <a:spcAft>
                <a:spcPts val="0"/>
              </a:spcAft>
              <a:buClr>
                <a:schemeClr val="dk1"/>
              </a:buClr>
              <a:buSzPts val="1100"/>
              <a:buFont typeface="Arial"/>
              <a:buNone/>
            </a:pPr>
            <a:r>
              <a:rPr b="1" i="0" lang="es-419" sz="1300" u="none" cap="none" strike="noStrike">
                <a:solidFill>
                  <a:schemeClr val="dk1"/>
                </a:solidFill>
                <a:highlight>
                  <a:srgbClr val="EAFF6A"/>
                </a:highlight>
                <a:latin typeface="DM Sans"/>
                <a:ea typeface="DM Sans"/>
                <a:cs typeface="DM Sans"/>
                <a:sym typeface="DM Sans"/>
              </a:rPr>
              <a:t>Estructura axes-level</a:t>
            </a:r>
            <a:r>
              <a:rPr b="0" i="0" lang="es-419" sz="1300" u="none" cap="none" strike="noStrike">
                <a:solidFill>
                  <a:schemeClr val="dk1"/>
                </a:solidFill>
                <a:highlight>
                  <a:srgbClr val="EAFF6A"/>
                </a:highlight>
                <a:latin typeface="DM Sans"/>
                <a:ea typeface="DM Sans"/>
                <a:cs typeface="DM Sans"/>
                <a:sym typeface="DM Sans"/>
              </a:rPr>
              <a:t>: </a:t>
            </a:r>
            <a:r>
              <a:rPr b="0" i="0" lang="es-419" sz="1300" u="none" cap="none" strike="noStrike">
                <a:solidFill>
                  <a:schemeClr val="dk1"/>
                </a:solidFill>
                <a:latin typeface="DM Sans"/>
                <a:ea typeface="DM Sans"/>
                <a:cs typeface="DM Sans"/>
                <a:sym typeface="DM Sans"/>
              </a:rPr>
              <a:t>no se pueden modificar más allá de los ejes que se grafican y no es conveniente cuando se desea hacer múltiples subplots (e.g. lineplot, scatterplot)</a:t>
            </a:r>
            <a:endParaRPr b="0" i="0" sz="1300" u="none" cap="none" strike="noStrike">
              <a:solidFill>
                <a:schemeClr val="dk1"/>
              </a:solidFill>
              <a:latin typeface="DM Sans"/>
              <a:ea typeface="DM Sans"/>
              <a:cs typeface="DM Sans"/>
              <a:sym typeface="DM Sans"/>
            </a:endParaRPr>
          </a:p>
          <a:p>
            <a:pPr indent="0" lvl="0" marL="0" marR="0" rtl="0" algn="l">
              <a:lnSpc>
                <a:spcPct val="115000"/>
              </a:lnSpc>
              <a:spcBef>
                <a:spcPts val="1000"/>
              </a:spcBef>
              <a:spcAft>
                <a:spcPts val="0"/>
              </a:spcAft>
              <a:buClr>
                <a:schemeClr val="dk1"/>
              </a:buClr>
              <a:buSzPts val="1100"/>
              <a:buFont typeface="Arial"/>
              <a:buNone/>
            </a:pPr>
            <a:r>
              <a:rPr b="1" i="0" lang="es-419" sz="1300" u="none" cap="none" strike="noStrike">
                <a:solidFill>
                  <a:schemeClr val="dk1"/>
                </a:solidFill>
                <a:highlight>
                  <a:srgbClr val="EAFF6A"/>
                </a:highlight>
                <a:latin typeface="DM Sans"/>
                <a:ea typeface="DM Sans"/>
                <a:cs typeface="DM Sans"/>
                <a:sym typeface="DM Sans"/>
              </a:rPr>
              <a:t>Estructura figure-level</a:t>
            </a:r>
            <a:r>
              <a:rPr b="0" i="0" lang="es-419" sz="1300" u="none" cap="none" strike="noStrike">
                <a:solidFill>
                  <a:schemeClr val="dk1"/>
                </a:solidFill>
                <a:highlight>
                  <a:srgbClr val="EAFF6A"/>
                </a:highlight>
                <a:latin typeface="DM Sans"/>
                <a:ea typeface="DM Sans"/>
                <a:cs typeface="DM Sans"/>
                <a:sym typeface="DM Sans"/>
              </a:rPr>
              <a:t>:</a:t>
            </a:r>
            <a:r>
              <a:rPr b="0" i="0" lang="es-419" sz="1300" u="none" cap="none" strike="noStrike">
                <a:solidFill>
                  <a:schemeClr val="dk1"/>
                </a:solidFill>
                <a:latin typeface="DM Sans"/>
                <a:ea typeface="DM Sans"/>
                <a:cs typeface="DM Sans"/>
                <a:sym typeface="DM Sans"/>
              </a:rPr>
              <a:t> leyendas por fuera de los frames y permiten la creación de múltiples subplots de manera más rápida y eficiente (e.g relpot)</a:t>
            </a:r>
            <a:endParaRPr b="0" i="0" sz="13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1" i="0" sz="1300" u="none" cap="none" strike="noStrike">
              <a:solidFill>
                <a:schemeClr val="dk1"/>
              </a:solidFill>
              <a:highlight>
                <a:srgbClr val="EAFF6A"/>
              </a:highlight>
              <a:latin typeface="DM Sans"/>
              <a:ea typeface="DM Sans"/>
              <a:cs typeface="DM Sans"/>
              <a:sym typeface="DM Sans"/>
            </a:endParaRPr>
          </a:p>
        </p:txBody>
      </p:sp>
      <p:sp>
        <p:nvSpPr>
          <p:cNvPr id="835" name="Google Shape;835;p120"/>
          <p:cNvSpPr txBox="1"/>
          <p:nvPr/>
        </p:nvSpPr>
        <p:spPr>
          <a:xfrm>
            <a:off x="4539900" y="1537325"/>
            <a:ext cx="3834600" cy="345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chemeClr val="dk1"/>
              </a:buClr>
              <a:buSzPts val="1100"/>
              <a:buFont typeface="Arial"/>
              <a:buNone/>
            </a:pPr>
            <a:r>
              <a:rPr b="1" i="0" lang="es-419" sz="1300" u="none" cap="none" strike="noStrike">
                <a:solidFill>
                  <a:schemeClr val="dk1"/>
                </a:solidFill>
                <a:highlight>
                  <a:srgbClr val="EAFF6A"/>
                </a:highlight>
                <a:latin typeface="DM Sans"/>
                <a:ea typeface="DM Sans"/>
                <a:cs typeface="DM Sans"/>
                <a:sym typeface="DM Sans"/>
              </a:rPr>
              <a:t>Aprendizaje supervisado</a:t>
            </a:r>
            <a:r>
              <a:rPr b="0" i="0" lang="es-419" sz="1300" u="none" cap="none" strike="noStrike">
                <a:solidFill>
                  <a:schemeClr val="dk1"/>
                </a:solidFill>
                <a:highlight>
                  <a:srgbClr val="EAFF6A"/>
                </a:highlight>
                <a:latin typeface="DM Sans"/>
                <a:ea typeface="DM Sans"/>
                <a:cs typeface="DM Sans"/>
                <a:sym typeface="DM Sans"/>
              </a:rPr>
              <a:t>: </a:t>
            </a:r>
            <a:r>
              <a:rPr b="0" i="0" lang="es-419" sz="1300" u="none" cap="none" strike="noStrike">
                <a:solidFill>
                  <a:schemeClr val="dk1"/>
                </a:solidFill>
                <a:latin typeface="DM Sans"/>
                <a:ea typeface="DM Sans"/>
                <a:cs typeface="DM Sans"/>
                <a:sym typeface="DM Sans"/>
              </a:rPr>
              <a:t>tipo de aprendizaje donde existe retroalimentación para el algoritmo debido a que hay etiquetas, los problemas típicos a resolver son clasificación y regresión</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1100"/>
              <a:buFont typeface="Arial"/>
              <a:buNone/>
            </a:pPr>
            <a:r>
              <a:rPr b="1" i="0" lang="es-419" sz="1300" u="none" cap="none" strike="noStrike">
                <a:solidFill>
                  <a:schemeClr val="dk1"/>
                </a:solidFill>
                <a:highlight>
                  <a:srgbClr val="EAFF6A"/>
                </a:highlight>
                <a:latin typeface="DM Sans"/>
                <a:ea typeface="DM Sans"/>
                <a:cs typeface="DM Sans"/>
                <a:sym typeface="DM Sans"/>
              </a:rPr>
              <a:t>Aprendizaje no supervisado</a:t>
            </a:r>
            <a:r>
              <a:rPr b="0" i="0" lang="es-419" sz="1300" u="none" cap="none" strike="noStrike">
                <a:solidFill>
                  <a:schemeClr val="dk1"/>
                </a:solidFill>
                <a:highlight>
                  <a:srgbClr val="EAFF6A"/>
                </a:highlight>
                <a:latin typeface="DM Sans"/>
                <a:ea typeface="DM Sans"/>
                <a:cs typeface="DM Sans"/>
                <a:sym typeface="DM Sans"/>
              </a:rPr>
              <a:t>: </a:t>
            </a:r>
            <a:r>
              <a:rPr b="0" i="0" lang="es-419" sz="1300" u="none" cap="none" strike="noStrike">
                <a:solidFill>
                  <a:schemeClr val="dk1"/>
                </a:solidFill>
                <a:latin typeface="DM Sans"/>
                <a:ea typeface="DM Sans"/>
                <a:cs typeface="DM Sans"/>
                <a:sym typeface="DM Sans"/>
              </a:rPr>
              <a:t>tipo de aprendizaje donde NO  existe retroalimentación para el algoritmo debido a que NO hay etiquetas, los problemas típicos a resolver son clustering y reducción de dimensionalidad</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1100"/>
              <a:buFont typeface="Arial"/>
              <a:buNone/>
            </a:pPr>
            <a:r>
              <a:rPr b="1" i="0" lang="es-419" sz="1300" u="none" cap="none" strike="noStrike">
                <a:solidFill>
                  <a:schemeClr val="dk1"/>
                </a:solidFill>
                <a:highlight>
                  <a:srgbClr val="EAFF6A"/>
                </a:highlight>
                <a:latin typeface="DM Sans"/>
                <a:ea typeface="DM Sans"/>
                <a:cs typeface="DM Sans"/>
                <a:sym typeface="DM Sans"/>
              </a:rPr>
              <a:t>ScikitLearn</a:t>
            </a:r>
            <a:r>
              <a:rPr b="0" i="0" lang="es-419" sz="1300" u="none" cap="none" strike="noStrike">
                <a:solidFill>
                  <a:schemeClr val="dk1"/>
                </a:solidFill>
                <a:highlight>
                  <a:srgbClr val="EAFF6A"/>
                </a:highlight>
                <a:latin typeface="DM Sans"/>
                <a:ea typeface="DM Sans"/>
                <a:cs typeface="DM Sans"/>
                <a:sym typeface="DM Sans"/>
              </a:rPr>
              <a:t>:</a:t>
            </a:r>
            <a:r>
              <a:rPr b="0" i="0" lang="es-419" sz="1300" u="none" cap="none" strike="noStrike">
                <a:solidFill>
                  <a:schemeClr val="dk1"/>
                </a:solidFill>
                <a:latin typeface="DM Sans"/>
                <a:ea typeface="DM Sans"/>
                <a:cs typeface="DM Sans"/>
                <a:sym typeface="DM Sans"/>
              </a:rPr>
              <a:t> librería fundamental para el desarrollo de modelos de Machine Learning (Algoritmos Supervisados y No supervisados entre otros) en Python</a:t>
            </a:r>
            <a:endParaRPr b="0" i="0" sz="13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1" i="0" sz="1350" u="none" cap="none" strike="noStrike">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2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22"/>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419" sz="4000">
                <a:solidFill>
                  <a:srgbClr val="EAFF6A"/>
                </a:solidFill>
                <a:latin typeface="DM Sans"/>
                <a:ea typeface="DM Sans"/>
                <a:cs typeface="DM Sans"/>
                <a:sym typeface="DM Sans"/>
              </a:rPr>
              <a:t>Resumen</a:t>
            </a:r>
            <a:r>
              <a:rPr b="1" lang="es-419"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419" sz="4000">
                <a:solidFill>
                  <a:schemeClr val="lt1"/>
                </a:solidFill>
                <a:latin typeface="DM Sans"/>
                <a:ea typeface="DM Sans"/>
                <a:cs typeface="DM Sans"/>
                <a:sym typeface="DM Sans"/>
              </a:rPr>
              <a:t>de la parte I</a:t>
            </a:r>
            <a:endParaRPr b="1" sz="4000">
              <a:solidFill>
                <a:schemeClr val="lt1"/>
              </a:solidFill>
              <a:latin typeface="DM Sans"/>
              <a:ea typeface="DM Sans"/>
              <a:cs typeface="DM Sans"/>
              <a:sym typeface="DM Sans"/>
            </a:endParaRPr>
          </a:p>
          <a:p>
            <a:pPr indent="0" lvl="0" marL="0" rtl="0" algn="ctr">
              <a:lnSpc>
                <a:spcPct val="100000"/>
              </a:lnSpc>
              <a:spcBef>
                <a:spcPts val="0"/>
              </a:spcBef>
              <a:spcAft>
                <a:spcPts val="0"/>
              </a:spcAft>
              <a:buNone/>
            </a:pPr>
            <a:r>
              <a:t/>
            </a:r>
            <a:endParaRPr b="1" sz="4000">
              <a:solidFill>
                <a:schemeClr val="lt1"/>
              </a:solidFill>
              <a:latin typeface="DM Sans"/>
              <a:ea typeface="DM Sans"/>
              <a:cs typeface="DM Sans"/>
              <a:sym typeface="DM Sans"/>
            </a:endParaRPr>
          </a:p>
        </p:txBody>
      </p:sp>
      <p:sp>
        <p:nvSpPr>
          <p:cNvPr id="846" name="Google Shape;846;p122"/>
          <p:cNvSpPr txBox="1"/>
          <p:nvPr/>
        </p:nvSpPr>
        <p:spPr>
          <a:xfrm>
            <a:off x="2109143" y="2502363"/>
            <a:ext cx="4925700" cy="1736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DEFC52"/>
              </a:buClr>
              <a:buSzPts val="1350"/>
              <a:buFont typeface="DM Sans"/>
              <a:buChar char="✓"/>
            </a:pPr>
            <a:r>
              <a:rPr lang="es-419" sz="1350">
                <a:solidFill>
                  <a:schemeClr val="lt1"/>
                </a:solidFill>
                <a:latin typeface="DM Sans"/>
                <a:ea typeface="DM Sans"/>
                <a:cs typeface="DM Sans"/>
                <a:sym typeface="DM Sans"/>
              </a:rPr>
              <a:t>Seaborn comandos básicos</a:t>
            </a:r>
            <a:r>
              <a:rPr lang="es-419"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DEFC52"/>
              </a:buClr>
              <a:buSzPts val="1350"/>
              <a:buFont typeface="DM Sans"/>
              <a:buChar char="✓"/>
            </a:pPr>
            <a:r>
              <a:rPr lang="es-419" sz="1350">
                <a:solidFill>
                  <a:schemeClr val="lt1"/>
                </a:solidFill>
                <a:latin typeface="DM Sans"/>
                <a:ea typeface="DM Sans"/>
                <a:cs typeface="DM Sans"/>
                <a:sym typeface="DM Sans"/>
              </a:rPr>
              <a:t>Tipos de gráficos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DEFC52"/>
              </a:buClr>
              <a:buSzPts val="1350"/>
              <a:buFont typeface="DM Sans"/>
              <a:buChar char="✓"/>
            </a:pPr>
            <a:r>
              <a:rPr lang="es-419" sz="1350">
                <a:solidFill>
                  <a:schemeClr val="lt1"/>
                </a:solidFill>
                <a:latin typeface="DM Sans"/>
                <a:ea typeface="DM Sans"/>
                <a:cs typeface="DM Sans"/>
                <a:sym typeface="DM Sans"/>
              </a:rPr>
              <a:t>Customizaciones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DEFC52"/>
              </a:buClr>
              <a:buSzPts val="1350"/>
              <a:buFont typeface="DM Sans"/>
              <a:buChar char="✓"/>
            </a:pPr>
            <a:r>
              <a:rPr lang="es-419" sz="1350">
                <a:solidFill>
                  <a:schemeClr val="lt1"/>
                </a:solidFill>
                <a:latin typeface="DM Sans"/>
                <a:ea typeface="DM Sans"/>
                <a:cs typeface="DM Sans"/>
                <a:sym typeface="DM Sans"/>
              </a:rPr>
              <a:t>Clasificación, regresión y clustering </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DEFC52"/>
              </a:buClr>
              <a:buSzPts val="1350"/>
              <a:buFont typeface="DM Sans"/>
              <a:buChar char="✓"/>
            </a:pPr>
            <a:r>
              <a:rPr lang="es-419" sz="1350">
                <a:solidFill>
                  <a:schemeClr val="lt1"/>
                </a:solidFill>
                <a:latin typeface="DM Sans"/>
                <a:ea typeface="DM Sans"/>
                <a:cs typeface="DM Sans"/>
                <a:sym typeface="DM Sans"/>
              </a:rPr>
              <a:t>Introducción a paquetes de Sclikit Learn </a:t>
            </a:r>
            <a:endParaRPr sz="1350">
              <a:solidFill>
                <a:schemeClr val="lt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¿Qué es Seaborn?</a:t>
            </a:r>
            <a:endParaRPr b="1" i="0" sz="4000" u="none" cap="none" strike="noStrike">
              <a:solidFill>
                <a:schemeClr val="dk1"/>
              </a:solidFill>
              <a:latin typeface="DM Sans"/>
              <a:ea typeface="DM Sans"/>
              <a:cs typeface="DM Sans"/>
              <a:sym typeface="DM Sans"/>
            </a:endParaRPr>
          </a:p>
        </p:txBody>
      </p:sp>
      <p:sp>
        <p:nvSpPr>
          <p:cNvPr id="221" name="Google Shape;221;p42"/>
          <p:cNvSpPr txBox="1"/>
          <p:nvPr/>
        </p:nvSpPr>
        <p:spPr>
          <a:xfrm>
            <a:off x="473350" y="1908175"/>
            <a:ext cx="3834600" cy="2519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Librería para hacer gráficos estadísticos en Python (fundamentada en matplotlib y pandas).</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Funciona capturando marcos de datos completos o matrices que contienen todos sus datos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90FF"/>
              </a:buClr>
              <a:buSzPts val="1350"/>
              <a:buFont typeface="DM Sans"/>
              <a:buChar char="✓"/>
            </a:pPr>
            <a:r>
              <a:rPr b="0" i="0" lang="es-419" sz="1350" u="none" cap="none" strike="noStrike">
                <a:solidFill>
                  <a:schemeClr val="dk1"/>
                </a:solidFill>
                <a:latin typeface="DM Sans"/>
                <a:ea typeface="DM Sans"/>
                <a:cs typeface="DM Sans"/>
                <a:sym typeface="DM Sans"/>
              </a:rPr>
              <a:t>Realiza todas las funciones internas necesarias para el mapeo semántico y la agregación estadística para convertir datos en gráficos informativos.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23"/>
          <p:cNvSpPr txBox="1"/>
          <p:nvPr/>
        </p:nvSpPr>
        <p:spPr>
          <a:xfrm>
            <a:off x="1461300" y="1406500"/>
            <a:ext cx="62214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6000"/>
              <a:buFont typeface="Arial"/>
              <a:buNone/>
            </a:pPr>
            <a:r>
              <a:rPr lang="es-419" sz="6000">
                <a:solidFill>
                  <a:srgbClr val="E8E7E3"/>
                </a:solidFill>
              </a:rPr>
              <a:t>🍔 </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852" name="Google Shape;852;p123"/>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chemeClr val="lt1"/>
                </a:solidFill>
                <a:latin typeface="DM Sans"/>
                <a:ea typeface="DM Sans"/>
                <a:cs typeface="DM Sans"/>
                <a:sym typeface="DM Sans"/>
              </a:rPr>
              <a:t>¡</a:t>
            </a:r>
            <a:r>
              <a:rPr lang="es-419" sz="2000">
                <a:solidFill>
                  <a:schemeClr val="lt1"/>
                </a:solidFill>
                <a:latin typeface="DM Sans"/>
                <a:ea typeface="DM Sans"/>
                <a:cs typeface="DM Sans"/>
                <a:sym typeface="DM Sans"/>
              </a:rPr>
              <a:t>3</a:t>
            </a:r>
            <a:r>
              <a:rPr b="0" i="0" lang="es-419" sz="2000" u="none" cap="none" strike="noStrike">
                <a:solidFill>
                  <a:schemeClr val="lt1"/>
                </a:solidFill>
                <a:latin typeface="DM Sans"/>
                <a:ea typeface="DM Sans"/>
                <a:cs typeface="DM Sans"/>
                <a:sym typeface="DM Sans"/>
              </a:rPr>
              <a:t>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24"/>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24"/>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859" name="Google Shape;859;p124"/>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860" name="Google Shape;860;p124"/>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id="865" name="Google Shape;865;p125"/>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866" name="Google Shape;866;p125"/>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867" name="Google Shape;867;p125"/>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868" name="Google Shape;868;p125"/>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869" name="Google Shape;869;p125"/>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870" name="Google Shape;870;p125"/>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200">
                <a:solidFill>
                  <a:srgbClr val="999999"/>
                </a:solidFill>
                <a:latin typeface="DM Sans"/>
                <a:ea typeface="DM Sans"/>
                <a:cs typeface="DM Sans"/>
                <a:sym typeface="DM Sans"/>
              </a:rPr>
              <a:t>05 - Parte I</a:t>
            </a:r>
            <a:endParaRPr b="1" sz="1600">
              <a:solidFill>
                <a:srgbClr val="999999"/>
              </a:solidFill>
              <a:latin typeface="DM Sans"/>
              <a:ea typeface="DM Sans"/>
              <a:cs typeface="DM Sans"/>
              <a:sym typeface="DM Sans"/>
            </a:endParaRPr>
          </a:p>
        </p:txBody>
      </p:sp>
      <p:cxnSp>
        <p:nvCxnSpPr>
          <p:cNvPr id="871" name="Google Shape;871;p125"/>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872" name="Google Shape;872;p125"/>
          <p:cNvSpPr txBox="1"/>
          <p:nvPr/>
        </p:nvSpPr>
        <p:spPr>
          <a:xfrm>
            <a:off x="1351400" y="1865200"/>
            <a:ext cx="1928700" cy="877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419" sz="1500">
                <a:solidFill>
                  <a:srgbClr val="999999"/>
                </a:solidFill>
                <a:latin typeface="DM Sans"/>
                <a:ea typeface="DM Sans"/>
                <a:cs typeface="DM Sans"/>
                <a:sym typeface="DM Sans"/>
              </a:rPr>
              <a:t>Visualizaciones y primeros pasos con DS II</a:t>
            </a:r>
            <a:endParaRPr b="1" sz="1500">
              <a:solidFill>
                <a:srgbClr val="999999"/>
              </a:solidFill>
              <a:latin typeface="DM Sans"/>
              <a:ea typeface="DM Sans"/>
              <a:cs typeface="DM Sans"/>
              <a:sym typeface="DM Sans"/>
            </a:endParaRPr>
          </a:p>
        </p:txBody>
      </p:sp>
      <p:sp>
        <p:nvSpPr>
          <p:cNvPr id="873" name="Google Shape;873;p125"/>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419" sz="1200">
                <a:solidFill>
                  <a:schemeClr val="lt1"/>
                </a:solidFill>
                <a:latin typeface="DM Sans"/>
                <a:ea typeface="DM Sans"/>
                <a:cs typeface="DM Sans"/>
                <a:sym typeface="DM Sans"/>
              </a:rPr>
              <a:t>05 - Parte II</a:t>
            </a:r>
            <a:endParaRPr b="1" sz="1600">
              <a:solidFill>
                <a:schemeClr val="lt1"/>
              </a:solidFill>
              <a:latin typeface="DM Sans"/>
              <a:ea typeface="DM Sans"/>
              <a:cs typeface="DM Sans"/>
              <a:sym typeface="DM Sans"/>
            </a:endParaRPr>
          </a:p>
        </p:txBody>
      </p:sp>
      <p:cxnSp>
        <p:nvCxnSpPr>
          <p:cNvPr id="874" name="Google Shape;874;p125"/>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875" name="Google Shape;875;p125"/>
          <p:cNvSpPr txBox="1"/>
          <p:nvPr/>
        </p:nvSpPr>
        <p:spPr>
          <a:xfrm>
            <a:off x="3592650"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419" sz="1500">
                <a:solidFill>
                  <a:srgbClr val="EAFF6A"/>
                </a:solidFill>
                <a:latin typeface="DM Sans"/>
                <a:ea typeface="DM Sans"/>
                <a:cs typeface="DM Sans"/>
                <a:sym typeface="DM Sans"/>
              </a:rPr>
              <a:t>Estadística Descriptiva</a:t>
            </a:r>
            <a:endParaRPr b="1" sz="1500">
              <a:solidFill>
                <a:srgbClr val="EAFF6A"/>
              </a:solidFill>
              <a:latin typeface="DM Sans"/>
              <a:ea typeface="DM Sans"/>
              <a:cs typeface="DM Sans"/>
              <a:sym typeface="DM Sans"/>
            </a:endParaRPr>
          </a:p>
        </p:txBody>
      </p:sp>
      <p:sp>
        <p:nvSpPr>
          <p:cNvPr id="876" name="Google Shape;876;p125"/>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200">
                <a:solidFill>
                  <a:srgbClr val="999999"/>
                </a:solidFill>
                <a:latin typeface="DM Sans"/>
                <a:ea typeface="DM Sans"/>
                <a:cs typeface="DM Sans"/>
                <a:sym typeface="DM Sans"/>
              </a:rPr>
              <a:t>06 - Parte I</a:t>
            </a:r>
            <a:endParaRPr b="1" sz="1600">
              <a:solidFill>
                <a:srgbClr val="999999"/>
              </a:solidFill>
              <a:latin typeface="DM Sans"/>
              <a:ea typeface="DM Sans"/>
              <a:cs typeface="DM Sans"/>
              <a:sym typeface="DM Sans"/>
            </a:endParaRPr>
          </a:p>
        </p:txBody>
      </p:sp>
      <p:cxnSp>
        <p:nvCxnSpPr>
          <p:cNvPr id="877" name="Google Shape;877;p125"/>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878" name="Google Shape;878;p125"/>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419" sz="1500">
                <a:solidFill>
                  <a:srgbClr val="999999"/>
                </a:solidFill>
                <a:latin typeface="DM Sans"/>
                <a:ea typeface="DM Sans"/>
                <a:cs typeface="DM Sans"/>
                <a:sym typeface="DM Sans"/>
              </a:rPr>
              <a:t>Herramientas de Visualización</a:t>
            </a:r>
            <a:endParaRPr b="1" sz="1500">
              <a:solidFill>
                <a:srgbClr val="999999"/>
              </a:solidFill>
              <a:latin typeface="DM Sans"/>
              <a:ea typeface="DM Sans"/>
              <a:cs typeface="DM Sans"/>
              <a:sym typeface="DM Sans"/>
            </a:endParaRPr>
          </a:p>
        </p:txBody>
      </p:sp>
      <p:cxnSp>
        <p:nvCxnSpPr>
          <p:cNvPr id="879" name="Google Shape;879;p125"/>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880" name="Google Shape;880;p125"/>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881" name="Google Shape;881;p125"/>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882" name="Google Shape;882;p125"/>
          <p:cNvSpPr txBox="1"/>
          <p:nvPr/>
        </p:nvSpPr>
        <p:spPr>
          <a:xfrm>
            <a:off x="1180725" y="2683775"/>
            <a:ext cx="2239200" cy="1611000"/>
          </a:xfrm>
          <a:prstGeom prst="rect">
            <a:avLst/>
          </a:prstGeom>
          <a:noFill/>
          <a:ln>
            <a:noFill/>
          </a:ln>
        </p:spPr>
        <p:txBody>
          <a:bodyPr anchorCtr="0" anchor="t" bIns="91425" lIns="91425" spcFirstLastPara="1" rIns="91425" wrap="square" tIns="91425">
            <a:spAutoFit/>
          </a:bodyPr>
          <a:lstStyle/>
          <a:p>
            <a:pPr indent="-282575" lvl="0" marL="457200" rtl="0" algn="l">
              <a:spcBef>
                <a:spcPts val="0"/>
              </a:spcBef>
              <a:spcAft>
                <a:spcPts val="0"/>
              </a:spcAft>
              <a:buClr>
                <a:srgbClr val="EA90FF"/>
              </a:buClr>
              <a:buSzPts val="850"/>
              <a:buFont typeface="DM Sans"/>
              <a:buChar char="✓"/>
            </a:pPr>
            <a:r>
              <a:rPr lang="es-419" sz="850">
                <a:solidFill>
                  <a:schemeClr val="lt1"/>
                </a:solidFill>
                <a:uFill>
                  <a:noFill/>
                </a:uFill>
                <a:latin typeface="DM Sans"/>
                <a:ea typeface="DM Sans"/>
                <a:cs typeface="DM Sans"/>
                <a:sym typeface="DM Sans"/>
                <a:hlinkClick action="ppaction://hlinksldjump" r:id="rId5">
                  <a:extLst>
                    <a:ext uri="{A12FA001-AC4F-418D-AE19-62706E023703}">
                      <ahyp:hlinkClr val="tx"/>
                    </a:ext>
                  </a:extLst>
                </a:hlinkClick>
              </a:rPr>
              <a:t>Seaborn </a:t>
            </a:r>
            <a:endParaRPr sz="850">
              <a:solidFill>
                <a:schemeClr val="lt1"/>
              </a:solidFill>
              <a:latin typeface="DM Sans"/>
              <a:ea typeface="DM Sans"/>
              <a:cs typeface="DM Sans"/>
              <a:sym typeface="DM Sans"/>
            </a:endParaRPr>
          </a:p>
          <a:p>
            <a:pPr indent="-282575" lvl="0" marL="457200" rtl="0" algn="l">
              <a:spcBef>
                <a:spcPts val="1000"/>
              </a:spcBef>
              <a:spcAft>
                <a:spcPts val="0"/>
              </a:spcAft>
              <a:buClr>
                <a:srgbClr val="EA90FF"/>
              </a:buClr>
              <a:buSzPts val="850"/>
              <a:buFont typeface="DM Sans"/>
              <a:buChar char="✓"/>
            </a:pPr>
            <a:r>
              <a:rPr lang="es-419" sz="850">
                <a:solidFill>
                  <a:schemeClr val="lt1"/>
                </a:solidFill>
                <a:uFill>
                  <a:noFill/>
                </a:uFill>
                <a:latin typeface="DM Sans"/>
                <a:ea typeface="DM Sans"/>
                <a:cs typeface="DM Sans"/>
                <a:sym typeface="DM Sans"/>
                <a:hlinkClick action="ppaction://hlinksldjump" r:id="rId6">
                  <a:extLst>
                    <a:ext uri="{A12FA001-AC4F-418D-AE19-62706E023703}">
                      <ahyp:hlinkClr val="tx"/>
                    </a:ext>
                  </a:extLst>
                </a:hlinkClick>
              </a:rPr>
              <a:t>Tipos de gráficos</a:t>
            </a:r>
            <a:endParaRPr sz="850">
              <a:solidFill>
                <a:schemeClr val="lt1"/>
              </a:solidFill>
              <a:latin typeface="DM Sans"/>
              <a:ea typeface="DM Sans"/>
              <a:cs typeface="DM Sans"/>
              <a:sym typeface="DM Sans"/>
            </a:endParaRPr>
          </a:p>
          <a:p>
            <a:pPr indent="-282575" lvl="0" marL="457200" rtl="0" algn="l">
              <a:spcBef>
                <a:spcPts val="1000"/>
              </a:spcBef>
              <a:spcAft>
                <a:spcPts val="0"/>
              </a:spcAft>
              <a:buClr>
                <a:srgbClr val="EA90FF"/>
              </a:buClr>
              <a:buSzPts val="850"/>
              <a:buFont typeface="DM Sans"/>
              <a:buChar char="✓"/>
            </a:pPr>
            <a:r>
              <a:rPr lang="es-419" sz="850">
                <a:solidFill>
                  <a:schemeClr val="lt1"/>
                </a:solidFill>
                <a:uFill>
                  <a:noFill/>
                </a:uFill>
                <a:latin typeface="DM Sans"/>
                <a:ea typeface="DM Sans"/>
                <a:cs typeface="DM Sans"/>
                <a:sym typeface="DM Sans"/>
                <a:hlinkClick action="ppaction://hlinksldjump" r:id="rId7">
                  <a:extLst>
                    <a:ext uri="{A12FA001-AC4F-418D-AE19-62706E023703}">
                      <ahyp:hlinkClr val="tx"/>
                    </a:ext>
                  </a:extLst>
                </a:hlinkClick>
              </a:rPr>
              <a:t>Subplot y Facetgrip</a:t>
            </a:r>
            <a:endParaRPr sz="850">
              <a:solidFill>
                <a:schemeClr val="lt1"/>
              </a:solidFill>
              <a:latin typeface="DM Sans"/>
              <a:ea typeface="DM Sans"/>
              <a:cs typeface="DM Sans"/>
              <a:sym typeface="DM Sans"/>
            </a:endParaRPr>
          </a:p>
          <a:p>
            <a:pPr indent="-282575" lvl="0" marL="457200" rtl="0" algn="l">
              <a:spcBef>
                <a:spcPts val="1000"/>
              </a:spcBef>
              <a:spcAft>
                <a:spcPts val="0"/>
              </a:spcAft>
              <a:buClr>
                <a:srgbClr val="EA90FF"/>
              </a:buClr>
              <a:buSzPts val="850"/>
              <a:buFont typeface="DM Sans"/>
              <a:buChar char="✓"/>
            </a:pPr>
            <a:r>
              <a:rPr lang="es-419" sz="850">
                <a:solidFill>
                  <a:schemeClr val="lt1"/>
                </a:solidFill>
                <a:uFill>
                  <a:noFill/>
                </a:uFill>
                <a:latin typeface="DM Sans"/>
                <a:ea typeface="DM Sans"/>
                <a:cs typeface="DM Sans"/>
                <a:sym typeface="DM Sans"/>
                <a:hlinkClick action="ppaction://hlinksldjump" r:id="rId8">
                  <a:extLst>
                    <a:ext uri="{A12FA001-AC4F-418D-AE19-62706E023703}">
                      <ahyp:hlinkClr val="tx"/>
                    </a:ext>
                  </a:extLst>
                </a:hlinkClick>
              </a:rPr>
              <a:t>Customizaciones sobre gráficos </a:t>
            </a:r>
            <a:endParaRPr sz="850">
              <a:solidFill>
                <a:schemeClr val="lt1"/>
              </a:solidFill>
              <a:latin typeface="DM Sans"/>
              <a:ea typeface="DM Sans"/>
              <a:cs typeface="DM Sans"/>
              <a:sym typeface="DM Sans"/>
            </a:endParaRPr>
          </a:p>
          <a:p>
            <a:pPr indent="-282575" lvl="0" marL="457200" rtl="0" algn="l">
              <a:spcBef>
                <a:spcPts val="1000"/>
              </a:spcBef>
              <a:spcAft>
                <a:spcPts val="0"/>
              </a:spcAft>
              <a:buClr>
                <a:srgbClr val="EA90FF"/>
              </a:buClr>
              <a:buSzPts val="850"/>
              <a:buFont typeface="DM Sans"/>
              <a:buChar char="✓"/>
            </a:pPr>
            <a:r>
              <a:rPr lang="es-419" sz="850">
                <a:solidFill>
                  <a:schemeClr val="lt1"/>
                </a:solidFill>
                <a:uFill>
                  <a:noFill/>
                </a:uFill>
                <a:latin typeface="DM Sans"/>
                <a:ea typeface="DM Sans"/>
                <a:cs typeface="DM Sans"/>
                <a:sym typeface="DM Sans"/>
                <a:hlinkClick action="ppaction://hlinksldjump" r:id="rId9">
                  <a:extLst>
                    <a:ext uri="{A12FA001-AC4F-418D-AE19-62706E023703}">
                      <ahyp:hlinkClr val="tx"/>
                    </a:ext>
                  </a:extLst>
                </a:hlinkClick>
              </a:rPr>
              <a:t>Nutshell</a:t>
            </a:r>
            <a:endParaRPr sz="850">
              <a:solidFill>
                <a:schemeClr val="lt1"/>
              </a:solidFill>
              <a:latin typeface="DM Sans"/>
              <a:ea typeface="DM Sans"/>
              <a:cs typeface="DM Sans"/>
              <a:sym typeface="DM Sans"/>
            </a:endParaRPr>
          </a:p>
          <a:p>
            <a:pPr indent="-282575" lvl="0" marL="457200" rtl="0" algn="l">
              <a:spcBef>
                <a:spcPts val="1000"/>
              </a:spcBef>
              <a:spcAft>
                <a:spcPts val="1000"/>
              </a:spcAft>
              <a:buClr>
                <a:srgbClr val="EA90FF"/>
              </a:buClr>
              <a:buSzPts val="850"/>
              <a:buFont typeface="DM Sans"/>
              <a:buChar char="✓"/>
            </a:pPr>
            <a:r>
              <a:rPr lang="es-419" sz="850">
                <a:solidFill>
                  <a:schemeClr val="lt1"/>
                </a:solidFill>
                <a:uFill>
                  <a:noFill/>
                </a:uFill>
                <a:latin typeface="DM Sans"/>
                <a:ea typeface="DM Sans"/>
                <a:cs typeface="DM Sans"/>
                <a:sym typeface="DM Sans"/>
                <a:hlinkClick action="ppaction://hlinksldjump" r:id="rId10">
                  <a:extLst>
                    <a:ext uri="{A12FA001-AC4F-418D-AE19-62706E023703}">
                      <ahyp:hlinkClr val="tx"/>
                    </a:ext>
                  </a:extLst>
                </a:hlinkClick>
              </a:rPr>
              <a:t>Scikit - Learn</a:t>
            </a:r>
            <a:endParaRPr sz="850">
              <a:solidFill>
                <a:schemeClr val="lt1"/>
              </a:solidFill>
              <a:latin typeface="DM Sans"/>
              <a:ea typeface="DM Sans"/>
              <a:cs typeface="DM Sans"/>
              <a:sym typeface="DM Sans"/>
            </a:endParaRPr>
          </a:p>
        </p:txBody>
      </p:sp>
      <p:sp>
        <p:nvSpPr>
          <p:cNvPr id="883" name="Google Shape;883;p125"/>
          <p:cNvSpPr txBox="1"/>
          <p:nvPr/>
        </p:nvSpPr>
        <p:spPr>
          <a:xfrm>
            <a:off x="5856025" y="2751075"/>
            <a:ext cx="1928700" cy="1528800"/>
          </a:xfrm>
          <a:prstGeom prst="rect">
            <a:avLst/>
          </a:prstGeom>
          <a:noFill/>
          <a:ln>
            <a:noFill/>
          </a:ln>
        </p:spPr>
        <p:txBody>
          <a:bodyPr anchorCtr="0" anchor="t" bIns="91425" lIns="91425" spcFirstLastPara="1" rIns="91425" wrap="square" tIns="91425">
            <a:spAutoFit/>
          </a:bodyPr>
          <a:lstStyle/>
          <a:p>
            <a:pPr indent="-285750" lvl="0" marL="457200" rtl="0" algn="l">
              <a:lnSpc>
                <a:spcPct val="100000"/>
              </a:lnSpc>
              <a:spcBef>
                <a:spcPts val="0"/>
              </a:spcBef>
              <a:spcAft>
                <a:spcPts val="0"/>
              </a:spcAft>
              <a:buClr>
                <a:srgbClr val="EA90FF"/>
              </a:buClr>
              <a:buSzPts val="900"/>
              <a:buFont typeface="DM Sans"/>
              <a:buChar char="✓"/>
            </a:pPr>
            <a:r>
              <a:rPr lang="es-419" sz="900">
                <a:solidFill>
                  <a:schemeClr val="lt1"/>
                </a:solidFill>
                <a:latin typeface="DM Sans"/>
                <a:ea typeface="DM Sans"/>
                <a:cs typeface="DM Sans"/>
                <a:sym typeface="DM Sans"/>
              </a:rPr>
              <a:t>Introducción</a:t>
            </a:r>
            <a:endParaRPr sz="900">
              <a:solidFill>
                <a:schemeClr val="lt1"/>
              </a:solidFill>
              <a:latin typeface="DM Sans"/>
              <a:ea typeface="DM Sans"/>
              <a:cs typeface="DM Sans"/>
              <a:sym typeface="DM Sans"/>
            </a:endParaRPr>
          </a:p>
          <a:p>
            <a:pPr indent="-285750" lvl="0" marL="457200" rtl="0" algn="l">
              <a:lnSpc>
                <a:spcPct val="100000"/>
              </a:lnSpc>
              <a:spcBef>
                <a:spcPts val="1000"/>
              </a:spcBef>
              <a:spcAft>
                <a:spcPts val="0"/>
              </a:spcAft>
              <a:buClr>
                <a:srgbClr val="EA90FF"/>
              </a:buClr>
              <a:buSzPts val="900"/>
              <a:buFont typeface="DM Sans"/>
              <a:buChar char="✓"/>
            </a:pPr>
            <a:r>
              <a:rPr lang="es-419" sz="900">
                <a:solidFill>
                  <a:schemeClr val="lt1"/>
                </a:solidFill>
                <a:latin typeface="DM Sans"/>
                <a:ea typeface="DM Sans"/>
                <a:cs typeface="DM Sans"/>
                <a:sym typeface="DM Sans"/>
              </a:rPr>
              <a:t>Gráficos Univariados</a:t>
            </a:r>
            <a:endParaRPr sz="900">
              <a:solidFill>
                <a:schemeClr val="lt1"/>
              </a:solidFill>
              <a:latin typeface="DM Sans"/>
              <a:ea typeface="DM Sans"/>
              <a:cs typeface="DM Sans"/>
              <a:sym typeface="DM Sans"/>
            </a:endParaRPr>
          </a:p>
          <a:p>
            <a:pPr indent="-285750" lvl="0" marL="457200" rtl="0" algn="l">
              <a:lnSpc>
                <a:spcPct val="100000"/>
              </a:lnSpc>
              <a:spcBef>
                <a:spcPts val="1000"/>
              </a:spcBef>
              <a:spcAft>
                <a:spcPts val="0"/>
              </a:spcAft>
              <a:buClr>
                <a:srgbClr val="EA90FF"/>
              </a:buClr>
              <a:buSzPts val="900"/>
              <a:buFont typeface="DM Sans"/>
              <a:buChar char="✓"/>
            </a:pPr>
            <a:r>
              <a:rPr lang="es-419" sz="900">
                <a:solidFill>
                  <a:schemeClr val="lt1"/>
                </a:solidFill>
                <a:latin typeface="DM Sans"/>
                <a:ea typeface="DM Sans"/>
                <a:cs typeface="DM Sans"/>
                <a:sym typeface="DM Sans"/>
              </a:rPr>
              <a:t>Gráficos Bivariados</a:t>
            </a:r>
            <a:endParaRPr sz="900">
              <a:solidFill>
                <a:schemeClr val="lt1"/>
              </a:solidFill>
              <a:latin typeface="DM Sans"/>
              <a:ea typeface="DM Sans"/>
              <a:cs typeface="DM Sans"/>
              <a:sym typeface="DM Sans"/>
            </a:endParaRPr>
          </a:p>
          <a:p>
            <a:pPr indent="-285750" lvl="0" marL="457200" rtl="0" algn="l">
              <a:lnSpc>
                <a:spcPct val="100000"/>
              </a:lnSpc>
              <a:spcBef>
                <a:spcPts val="1000"/>
              </a:spcBef>
              <a:spcAft>
                <a:spcPts val="0"/>
              </a:spcAft>
              <a:buClr>
                <a:srgbClr val="EA90FF"/>
              </a:buClr>
              <a:buSzPts val="900"/>
              <a:buFont typeface="DM Sans"/>
              <a:buChar char="✓"/>
            </a:pPr>
            <a:r>
              <a:rPr lang="es-419" sz="900">
                <a:solidFill>
                  <a:schemeClr val="lt1"/>
                </a:solidFill>
                <a:latin typeface="DM Sans"/>
                <a:ea typeface="DM Sans"/>
                <a:cs typeface="DM Sans"/>
                <a:sym typeface="DM Sans"/>
              </a:rPr>
              <a:t>Forma de los datos</a:t>
            </a:r>
            <a:endParaRPr sz="900">
              <a:solidFill>
                <a:schemeClr val="lt1"/>
              </a:solidFill>
              <a:latin typeface="DM Sans"/>
              <a:ea typeface="DM Sans"/>
              <a:cs typeface="DM Sans"/>
              <a:sym typeface="DM Sans"/>
            </a:endParaRPr>
          </a:p>
          <a:p>
            <a:pPr indent="-285750" lvl="0" marL="457200" rtl="0" algn="l">
              <a:lnSpc>
                <a:spcPct val="100000"/>
              </a:lnSpc>
              <a:spcBef>
                <a:spcPts val="1000"/>
              </a:spcBef>
              <a:spcAft>
                <a:spcPts val="1000"/>
              </a:spcAft>
              <a:buClr>
                <a:srgbClr val="EA90FF"/>
              </a:buClr>
              <a:buSzPts val="900"/>
              <a:buFont typeface="DM Sans"/>
              <a:buChar char="✓"/>
            </a:pPr>
            <a:r>
              <a:rPr lang="es-419" sz="900">
                <a:solidFill>
                  <a:schemeClr val="lt1"/>
                </a:solidFill>
                <a:latin typeface="DM Sans"/>
                <a:ea typeface="DM Sans"/>
                <a:cs typeface="DM Sans"/>
                <a:sym typeface="DM Sans"/>
              </a:rPr>
              <a:t>Gráficos de dos dimensiones</a:t>
            </a:r>
            <a:endParaRPr sz="900">
              <a:solidFill>
                <a:schemeClr val="lt1"/>
              </a:solidFill>
              <a:latin typeface="DM Sans"/>
              <a:ea typeface="DM Sans"/>
              <a:cs typeface="DM Sans"/>
              <a:sym typeface="DM Sans"/>
            </a:endParaRPr>
          </a:p>
        </p:txBody>
      </p:sp>
      <p:sp>
        <p:nvSpPr>
          <p:cNvPr id="884" name="Google Shape;884;p125"/>
          <p:cNvSpPr txBox="1"/>
          <p:nvPr/>
        </p:nvSpPr>
        <p:spPr>
          <a:xfrm>
            <a:off x="3593075" y="2616475"/>
            <a:ext cx="1958700" cy="17547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chemeClr val="accent6"/>
              </a:buClr>
              <a:buSzPts val="1100"/>
              <a:buFont typeface="DM Sans"/>
              <a:buChar char="✓"/>
            </a:pPr>
            <a:r>
              <a:rPr lang="es-419" sz="1100" u="sng">
                <a:solidFill>
                  <a:srgbClr val="83AEFB"/>
                </a:solidFill>
                <a:latin typeface="DM Sans"/>
                <a:ea typeface="DM Sans"/>
                <a:cs typeface="DM Sans"/>
                <a:sym typeface="DM Sans"/>
                <a:hlinkClick action="ppaction://hlinksldjump" r:id="rId11">
                  <a:extLst>
                    <a:ext uri="{A12FA001-AC4F-418D-AE19-62706E023703}">
                      <ahyp:hlinkClr val="tx"/>
                    </a:ext>
                  </a:extLst>
                </a:hlinkClick>
              </a:rPr>
              <a:t>Introducción </a:t>
            </a:r>
            <a:endParaRPr sz="1100" u="sng">
              <a:solidFill>
                <a:srgbClr val="83AEFB"/>
              </a:solidFill>
              <a:latin typeface="DM Sans"/>
              <a:ea typeface="DM Sans"/>
              <a:cs typeface="DM Sans"/>
              <a:sym typeface="DM Sans"/>
            </a:endParaRPr>
          </a:p>
          <a:p>
            <a:pPr indent="-298450" lvl="0" marL="457200" marR="0" rtl="0" algn="l">
              <a:lnSpc>
                <a:spcPct val="100000"/>
              </a:lnSpc>
              <a:spcBef>
                <a:spcPts val="1000"/>
              </a:spcBef>
              <a:spcAft>
                <a:spcPts val="0"/>
              </a:spcAft>
              <a:buClr>
                <a:schemeClr val="accent6"/>
              </a:buClr>
              <a:buSzPts val="1100"/>
              <a:buFont typeface="DM Sans"/>
              <a:buChar char="✓"/>
            </a:pPr>
            <a:r>
              <a:rPr lang="es-419" sz="1100" u="sng">
                <a:solidFill>
                  <a:srgbClr val="83AEFB"/>
                </a:solidFill>
                <a:latin typeface="DM Sans"/>
                <a:ea typeface="DM Sans"/>
                <a:cs typeface="DM Sans"/>
                <a:sym typeface="DM Sans"/>
                <a:hlinkClick action="ppaction://hlinksldjump" r:id="rId12">
                  <a:extLst>
                    <a:ext uri="{A12FA001-AC4F-418D-AE19-62706E023703}">
                      <ahyp:hlinkClr val="tx"/>
                    </a:ext>
                  </a:extLst>
                </a:hlinkClick>
              </a:rPr>
              <a:t>Medidas de resumen </a:t>
            </a:r>
            <a:endParaRPr sz="1100" u="sng">
              <a:solidFill>
                <a:srgbClr val="83AEFB"/>
              </a:solidFill>
              <a:latin typeface="DM Sans"/>
              <a:ea typeface="DM Sans"/>
              <a:cs typeface="DM Sans"/>
              <a:sym typeface="DM Sans"/>
            </a:endParaRPr>
          </a:p>
          <a:p>
            <a:pPr indent="-298450" lvl="0" marL="457200" marR="0" rtl="0" algn="l">
              <a:lnSpc>
                <a:spcPct val="100000"/>
              </a:lnSpc>
              <a:spcBef>
                <a:spcPts val="1000"/>
              </a:spcBef>
              <a:spcAft>
                <a:spcPts val="0"/>
              </a:spcAft>
              <a:buClr>
                <a:schemeClr val="accent6"/>
              </a:buClr>
              <a:buSzPts val="1100"/>
              <a:buFont typeface="DM Sans"/>
              <a:buChar char="✓"/>
            </a:pPr>
            <a:r>
              <a:rPr lang="es-419" sz="1100" u="sng">
                <a:solidFill>
                  <a:srgbClr val="83AEFB"/>
                </a:solidFill>
                <a:latin typeface="DM Sans"/>
                <a:ea typeface="DM Sans"/>
                <a:cs typeface="DM Sans"/>
                <a:sym typeface="DM Sans"/>
                <a:hlinkClick action="ppaction://hlinksldjump" r:id="rId13">
                  <a:extLst>
                    <a:ext uri="{A12FA001-AC4F-418D-AE19-62706E023703}">
                      <ahyp:hlinkClr val="tx"/>
                    </a:ext>
                  </a:extLst>
                </a:hlinkClick>
              </a:rPr>
              <a:t>Distribución de variables</a:t>
            </a:r>
            <a:endParaRPr sz="1100" u="sng">
              <a:solidFill>
                <a:srgbClr val="83AEFB"/>
              </a:solidFill>
              <a:latin typeface="DM Sans"/>
              <a:ea typeface="DM Sans"/>
              <a:cs typeface="DM Sans"/>
              <a:sym typeface="DM Sans"/>
            </a:endParaRPr>
          </a:p>
          <a:p>
            <a:pPr indent="-298450" lvl="0" marL="457200" marR="0" rtl="0" algn="l">
              <a:lnSpc>
                <a:spcPct val="100000"/>
              </a:lnSpc>
              <a:spcBef>
                <a:spcPts val="1000"/>
              </a:spcBef>
              <a:spcAft>
                <a:spcPts val="1000"/>
              </a:spcAft>
              <a:buClr>
                <a:schemeClr val="accent6"/>
              </a:buClr>
              <a:buSzPts val="1100"/>
              <a:buFont typeface="DM Sans"/>
              <a:buChar char="✓"/>
            </a:pPr>
            <a:r>
              <a:rPr lang="es-419" sz="1100" u="sng">
                <a:solidFill>
                  <a:srgbClr val="83AEFB"/>
                </a:solidFill>
                <a:latin typeface="DM Sans"/>
                <a:ea typeface="DM Sans"/>
                <a:cs typeface="DM Sans"/>
                <a:sym typeface="DM Sans"/>
                <a:hlinkClick action="ppaction://hlinksldjump" r:id="rId14">
                  <a:extLst>
                    <a:ext uri="{A12FA001-AC4F-418D-AE19-62706E023703}">
                      <ahyp:hlinkClr val="tx"/>
                    </a:ext>
                  </a:extLst>
                </a:hlinkClick>
              </a:rPr>
              <a:t>Intervalos de confianza</a:t>
            </a:r>
            <a:endParaRPr sz="1100" u="sng">
              <a:solidFill>
                <a:srgbClr val="83AEFB"/>
              </a:solidFill>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26"/>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890" name="Google Shape;890;p126"/>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891" name="Google Shape;891;p126"/>
          <p:cNvSpPr txBox="1"/>
          <p:nvPr/>
        </p:nvSpPr>
        <p:spPr>
          <a:xfrm>
            <a:off x="2690561" y="1451613"/>
            <a:ext cx="42813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lt1"/>
                </a:solidFill>
                <a:latin typeface="DM Sans"/>
                <a:ea typeface="DM Sans"/>
                <a:cs typeface="DM Sans"/>
                <a:sym typeface="DM Sans"/>
              </a:rPr>
              <a:t>Conocer </a:t>
            </a:r>
            <a:r>
              <a:rPr lang="es-419" sz="1350">
                <a:solidFill>
                  <a:schemeClr val="lt1"/>
                </a:solidFill>
                <a:latin typeface="DM Sans"/>
                <a:ea typeface="DM Sans"/>
                <a:cs typeface="DM Sans"/>
                <a:sym typeface="DM Sans"/>
              </a:rPr>
              <a:t>las generalidades de la Estadística Descriptiva.</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rPr b="1" lang="es-419" sz="1350">
                <a:solidFill>
                  <a:schemeClr val="lt1"/>
                </a:solidFill>
                <a:latin typeface="DM Sans"/>
                <a:ea typeface="DM Sans"/>
                <a:cs typeface="DM Sans"/>
                <a:sym typeface="DM Sans"/>
              </a:rPr>
              <a:t>Identificar </a:t>
            </a:r>
            <a:r>
              <a:rPr lang="es-419" sz="1350">
                <a:solidFill>
                  <a:schemeClr val="lt1"/>
                </a:solidFill>
                <a:latin typeface="DM Sans"/>
                <a:ea typeface="DM Sans"/>
                <a:cs typeface="DM Sans"/>
                <a:sym typeface="DM Sans"/>
              </a:rPr>
              <a:t>los tipos de variables. </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rPr b="1" lang="es-419" sz="1350">
                <a:solidFill>
                  <a:schemeClr val="lt1"/>
                </a:solidFill>
                <a:latin typeface="DM Sans"/>
                <a:ea typeface="DM Sans"/>
                <a:cs typeface="DM Sans"/>
                <a:sym typeface="DM Sans"/>
              </a:rPr>
              <a:t>Diferenciar </a:t>
            </a:r>
            <a:r>
              <a:rPr lang="es-419" sz="1350">
                <a:solidFill>
                  <a:schemeClr val="lt1"/>
                </a:solidFill>
                <a:latin typeface="DM Sans"/>
                <a:ea typeface="DM Sans"/>
                <a:cs typeface="DM Sans"/>
                <a:sym typeface="DM Sans"/>
              </a:rPr>
              <a:t>las medidas de resumen.</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rPr b="1" lang="es-419" sz="1350">
                <a:solidFill>
                  <a:schemeClr val="lt1"/>
                </a:solidFill>
                <a:latin typeface="DM Sans"/>
                <a:ea typeface="DM Sans"/>
                <a:cs typeface="DM Sans"/>
                <a:sym typeface="DM Sans"/>
              </a:rPr>
              <a:t>Comprender </a:t>
            </a:r>
            <a:r>
              <a:rPr lang="es-419" sz="1350">
                <a:solidFill>
                  <a:schemeClr val="lt1"/>
                </a:solidFill>
                <a:latin typeface="DM Sans"/>
                <a:ea typeface="DM Sans"/>
                <a:cs typeface="DM Sans"/>
                <a:sym typeface="DM Sans"/>
              </a:rPr>
              <a:t>la distribución: uniforme vs. normal.</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p:txBody>
      </p:sp>
      <p:pic>
        <p:nvPicPr>
          <p:cNvPr id="892" name="Google Shape;892;p126"/>
          <p:cNvPicPr preferRelativeResize="0"/>
          <p:nvPr/>
        </p:nvPicPr>
        <p:blipFill>
          <a:blip r:embed="rId3">
            <a:alphaModFix/>
          </a:blip>
          <a:stretch>
            <a:fillRect/>
          </a:stretch>
        </p:blipFill>
        <p:spPr>
          <a:xfrm>
            <a:off x="2172138" y="2178713"/>
            <a:ext cx="196975" cy="196975"/>
          </a:xfrm>
          <a:prstGeom prst="rect">
            <a:avLst/>
          </a:prstGeom>
          <a:noFill/>
          <a:ln>
            <a:noFill/>
          </a:ln>
        </p:spPr>
      </p:pic>
      <p:cxnSp>
        <p:nvCxnSpPr>
          <p:cNvPr id="893" name="Google Shape;893;p126"/>
          <p:cNvCxnSpPr>
            <a:stCxn id="890" idx="2"/>
            <a:endCxn id="892"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pic>
        <p:nvPicPr>
          <p:cNvPr id="894" name="Google Shape;894;p126"/>
          <p:cNvPicPr preferRelativeResize="0"/>
          <p:nvPr/>
        </p:nvPicPr>
        <p:blipFill>
          <a:blip r:embed="rId3">
            <a:alphaModFix/>
          </a:blip>
          <a:stretch>
            <a:fillRect/>
          </a:stretch>
        </p:blipFill>
        <p:spPr>
          <a:xfrm>
            <a:off x="2172138" y="2812163"/>
            <a:ext cx="196975" cy="196975"/>
          </a:xfrm>
          <a:prstGeom prst="rect">
            <a:avLst/>
          </a:prstGeom>
          <a:noFill/>
          <a:ln>
            <a:noFill/>
          </a:ln>
        </p:spPr>
      </p:pic>
      <p:cxnSp>
        <p:nvCxnSpPr>
          <p:cNvPr id="895" name="Google Shape;895;p126"/>
          <p:cNvCxnSpPr>
            <a:endCxn id="894" idx="0"/>
          </p:cNvCxnSpPr>
          <p:nvPr/>
        </p:nvCxnSpPr>
        <p:spPr>
          <a:xfrm flipH="1" rot="-5400000">
            <a:off x="2052075" y="2593613"/>
            <a:ext cx="436500" cy="600"/>
          </a:xfrm>
          <a:prstGeom prst="bentConnector3">
            <a:avLst>
              <a:gd fmla="val 50000" name="adj1"/>
            </a:avLst>
          </a:prstGeom>
          <a:noFill/>
          <a:ln cap="flat" cmpd="sng" w="9525">
            <a:solidFill>
              <a:srgbClr val="EAFF6A"/>
            </a:solidFill>
            <a:prstDash val="solid"/>
            <a:round/>
            <a:headEnd len="med" w="med" type="none"/>
            <a:tailEnd len="med" w="med" type="none"/>
          </a:ln>
        </p:spPr>
      </p:cxnSp>
      <p:pic>
        <p:nvPicPr>
          <p:cNvPr id="896" name="Google Shape;896;p126"/>
          <p:cNvPicPr preferRelativeResize="0"/>
          <p:nvPr/>
        </p:nvPicPr>
        <p:blipFill>
          <a:blip r:embed="rId3">
            <a:alphaModFix/>
          </a:blip>
          <a:stretch>
            <a:fillRect/>
          </a:stretch>
        </p:blipFill>
        <p:spPr>
          <a:xfrm>
            <a:off x="2172738" y="3405263"/>
            <a:ext cx="196975" cy="196975"/>
          </a:xfrm>
          <a:prstGeom prst="rect">
            <a:avLst/>
          </a:prstGeom>
          <a:noFill/>
          <a:ln>
            <a:noFill/>
          </a:ln>
        </p:spPr>
      </p:pic>
      <p:cxnSp>
        <p:nvCxnSpPr>
          <p:cNvPr id="897" name="Google Shape;897;p126"/>
          <p:cNvCxnSpPr>
            <a:endCxn id="896" idx="0"/>
          </p:cNvCxnSpPr>
          <p:nvPr/>
        </p:nvCxnSpPr>
        <p:spPr>
          <a:xfrm flipH="1" rot="-5400000">
            <a:off x="2052675" y="3186713"/>
            <a:ext cx="436500" cy="600"/>
          </a:xfrm>
          <a:prstGeom prst="bentConnector3">
            <a:avLst>
              <a:gd fmla="val 50000"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1" name="Shape 901"/>
        <p:cNvGrpSpPr/>
        <p:nvPr/>
      </p:nvGrpSpPr>
      <p:grpSpPr>
        <a:xfrm>
          <a:off x="0" y="0"/>
          <a:ext cx="0" cy="0"/>
          <a:chOff x="0" y="0"/>
          <a:chExt cx="0" cy="0"/>
        </a:xfrm>
      </p:grpSpPr>
      <p:sp>
        <p:nvSpPr>
          <p:cNvPr id="902" name="Google Shape;902;p127"/>
          <p:cNvSpPr/>
          <p:nvPr/>
        </p:nvSpPr>
        <p:spPr>
          <a:xfrm>
            <a:off x="3149125" y="246475"/>
            <a:ext cx="1607700" cy="422400"/>
          </a:xfrm>
          <a:prstGeom prst="rect">
            <a:avLst/>
          </a:prstGeom>
          <a:solidFill>
            <a:srgbClr val="D4D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419" sz="1100">
                <a:solidFill>
                  <a:srgbClr val="222222"/>
                </a:solidFill>
                <a:latin typeface="DM Sans"/>
                <a:ea typeface="DM Sans"/>
                <a:cs typeface="DM Sans"/>
                <a:sym typeface="DM Sans"/>
              </a:rPr>
              <a:t>Inferencia estadística</a:t>
            </a:r>
            <a:endParaRPr sz="1100">
              <a:solidFill>
                <a:srgbClr val="222222"/>
              </a:solidFill>
              <a:latin typeface="DM Sans"/>
              <a:ea typeface="DM Sans"/>
              <a:cs typeface="DM Sans"/>
              <a:sym typeface="DM Sans"/>
            </a:endParaRPr>
          </a:p>
        </p:txBody>
      </p:sp>
      <p:sp>
        <p:nvSpPr>
          <p:cNvPr id="903" name="Google Shape;903;p127"/>
          <p:cNvSpPr/>
          <p:nvPr/>
        </p:nvSpPr>
        <p:spPr>
          <a:xfrm>
            <a:off x="385924" y="2510466"/>
            <a:ext cx="1409100" cy="5841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419" sz="1100">
                <a:solidFill>
                  <a:srgbClr val="FFFFFF"/>
                </a:solidFill>
                <a:latin typeface="DM Sans"/>
                <a:ea typeface="DM Sans"/>
                <a:cs typeface="DM Sans"/>
                <a:sym typeface="DM Sans"/>
              </a:rPr>
              <a:t>Estadística Descriptiva</a:t>
            </a:r>
            <a:endParaRPr sz="1100">
              <a:solidFill>
                <a:srgbClr val="FFFFFF"/>
              </a:solidFill>
              <a:latin typeface="DM Sans"/>
              <a:ea typeface="DM Sans"/>
              <a:cs typeface="DM Sans"/>
              <a:sym typeface="DM Sans"/>
            </a:endParaRPr>
          </a:p>
        </p:txBody>
      </p:sp>
      <p:sp>
        <p:nvSpPr>
          <p:cNvPr id="904" name="Google Shape;904;p127"/>
          <p:cNvSpPr/>
          <p:nvPr/>
        </p:nvSpPr>
        <p:spPr>
          <a:xfrm>
            <a:off x="5256804" y="1471374"/>
            <a:ext cx="1607700" cy="331200"/>
          </a:xfrm>
          <a:prstGeom prst="rect">
            <a:avLst/>
          </a:prstGeom>
          <a:solidFill>
            <a:srgbClr val="E8E7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419" sz="1100">
                <a:solidFill>
                  <a:srgbClr val="222222"/>
                </a:solidFill>
                <a:latin typeface="DM Sans"/>
                <a:ea typeface="DM Sans"/>
                <a:cs typeface="DM Sans"/>
                <a:sym typeface="DM Sans"/>
              </a:rPr>
              <a:t>Cualitativas</a:t>
            </a:r>
            <a:endParaRPr sz="1100">
              <a:solidFill>
                <a:srgbClr val="222222"/>
              </a:solidFill>
              <a:latin typeface="DM Sans"/>
              <a:ea typeface="DM Sans"/>
              <a:cs typeface="DM Sans"/>
              <a:sym typeface="DM Sans"/>
            </a:endParaRPr>
          </a:p>
        </p:txBody>
      </p:sp>
      <p:cxnSp>
        <p:nvCxnSpPr>
          <p:cNvPr id="905" name="Google Shape;905;p127"/>
          <p:cNvCxnSpPr>
            <a:stCxn id="903" idx="3"/>
            <a:endCxn id="902" idx="1"/>
          </p:cNvCxnSpPr>
          <p:nvPr/>
        </p:nvCxnSpPr>
        <p:spPr>
          <a:xfrm flipH="1" rot="10800000">
            <a:off x="1795024" y="457716"/>
            <a:ext cx="1354200" cy="2344800"/>
          </a:xfrm>
          <a:prstGeom prst="bentConnector3">
            <a:avLst>
              <a:gd fmla="val 49996" name="adj1"/>
            </a:avLst>
          </a:prstGeom>
          <a:noFill/>
          <a:ln>
            <a:noFill/>
          </a:ln>
        </p:spPr>
      </p:cxnSp>
      <p:sp>
        <p:nvSpPr>
          <p:cNvPr id="906" name="Google Shape;906;p127"/>
          <p:cNvSpPr/>
          <p:nvPr/>
        </p:nvSpPr>
        <p:spPr>
          <a:xfrm>
            <a:off x="3149125" y="781000"/>
            <a:ext cx="1607700" cy="422400"/>
          </a:xfrm>
          <a:prstGeom prst="rect">
            <a:avLst/>
          </a:prstGeom>
          <a:solidFill>
            <a:srgbClr val="D4D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419" sz="1100">
                <a:solidFill>
                  <a:srgbClr val="222222"/>
                </a:solidFill>
                <a:latin typeface="DM Sans"/>
                <a:ea typeface="DM Sans"/>
                <a:cs typeface="DM Sans"/>
                <a:sym typeface="DM Sans"/>
              </a:rPr>
              <a:t>EDA</a:t>
            </a:r>
            <a:endParaRPr sz="1100">
              <a:solidFill>
                <a:srgbClr val="222222"/>
              </a:solidFill>
              <a:latin typeface="DM Sans"/>
              <a:ea typeface="DM Sans"/>
              <a:cs typeface="DM Sans"/>
              <a:sym typeface="DM Sans"/>
            </a:endParaRPr>
          </a:p>
        </p:txBody>
      </p:sp>
      <p:sp>
        <p:nvSpPr>
          <p:cNvPr id="907" name="Google Shape;907;p127"/>
          <p:cNvSpPr/>
          <p:nvPr/>
        </p:nvSpPr>
        <p:spPr>
          <a:xfrm>
            <a:off x="3149125" y="1315525"/>
            <a:ext cx="1607700" cy="422400"/>
          </a:xfrm>
          <a:prstGeom prst="rect">
            <a:avLst/>
          </a:prstGeom>
          <a:solidFill>
            <a:srgbClr val="D4D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419" sz="1100">
                <a:solidFill>
                  <a:srgbClr val="222222"/>
                </a:solidFill>
                <a:latin typeface="DM Sans"/>
                <a:ea typeface="DM Sans"/>
                <a:cs typeface="DM Sans"/>
                <a:sym typeface="DM Sans"/>
              </a:rPr>
              <a:t>Tipos de variables</a:t>
            </a:r>
            <a:endParaRPr sz="1100">
              <a:solidFill>
                <a:srgbClr val="222222"/>
              </a:solidFill>
              <a:latin typeface="DM Sans"/>
              <a:ea typeface="DM Sans"/>
              <a:cs typeface="DM Sans"/>
              <a:sym typeface="DM Sans"/>
            </a:endParaRPr>
          </a:p>
        </p:txBody>
      </p:sp>
      <p:sp>
        <p:nvSpPr>
          <p:cNvPr id="908" name="Google Shape;908;p127"/>
          <p:cNvSpPr/>
          <p:nvPr/>
        </p:nvSpPr>
        <p:spPr>
          <a:xfrm>
            <a:off x="5256804" y="957512"/>
            <a:ext cx="1607700" cy="331200"/>
          </a:xfrm>
          <a:prstGeom prst="rect">
            <a:avLst/>
          </a:prstGeom>
          <a:solidFill>
            <a:srgbClr val="E8E7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419" sz="1100">
                <a:solidFill>
                  <a:srgbClr val="222222"/>
                </a:solidFill>
                <a:latin typeface="DM Sans"/>
                <a:ea typeface="DM Sans"/>
                <a:cs typeface="DM Sans"/>
                <a:sym typeface="DM Sans"/>
              </a:rPr>
              <a:t>Cuantitativas</a:t>
            </a:r>
            <a:endParaRPr sz="1100">
              <a:solidFill>
                <a:srgbClr val="222222"/>
              </a:solidFill>
              <a:latin typeface="DM Sans"/>
              <a:ea typeface="DM Sans"/>
              <a:cs typeface="DM Sans"/>
              <a:sym typeface="DM Sans"/>
            </a:endParaRPr>
          </a:p>
        </p:txBody>
      </p:sp>
      <p:sp>
        <p:nvSpPr>
          <p:cNvPr id="909" name="Google Shape;909;p127"/>
          <p:cNvSpPr/>
          <p:nvPr/>
        </p:nvSpPr>
        <p:spPr>
          <a:xfrm>
            <a:off x="3224713" y="2597575"/>
            <a:ext cx="1607700" cy="422400"/>
          </a:xfrm>
          <a:prstGeom prst="rect">
            <a:avLst/>
          </a:prstGeom>
          <a:solidFill>
            <a:srgbClr val="D4D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419" sz="1100">
                <a:solidFill>
                  <a:srgbClr val="222222"/>
                </a:solidFill>
                <a:latin typeface="DM Sans"/>
                <a:ea typeface="DM Sans"/>
                <a:cs typeface="DM Sans"/>
                <a:sym typeface="DM Sans"/>
              </a:rPr>
              <a:t>Medidas de resumen</a:t>
            </a:r>
            <a:endParaRPr sz="1100">
              <a:solidFill>
                <a:srgbClr val="222222"/>
              </a:solidFill>
              <a:latin typeface="DM Sans"/>
              <a:ea typeface="DM Sans"/>
              <a:cs typeface="DM Sans"/>
              <a:sym typeface="DM Sans"/>
            </a:endParaRPr>
          </a:p>
        </p:txBody>
      </p:sp>
      <p:sp>
        <p:nvSpPr>
          <p:cNvPr id="910" name="Google Shape;910;p127"/>
          <p:cNvSpPr/>
          <p:nvPr/>
        </p:nvSpPr>
        <p:spPr>
          <a:xfrm>
            <a:off x="5256804" y="2422612"/>
            <a:ext cx="1607700" cy="331200"/>
          </a:xfrm>
          <a:prstGeom prst="rect">
            <a:avLst/>
          </a:prstGeom>
          <a:solidFill>
            <a:srgbClr val="E8E7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419" sz="1100">
                <a:solidFill>
                  <a:srgbClr val="222222"/>
                </a:solidFill>
                <a:latin typeface="DM Sans"/>
                <a:ea typeface="DM Sans"/>
                <a:cs typeface="DM Sans"/>
                <a:sym typeface="DM Sans"/>
              </a:rPr>
              <a:t>Mediana</a:t>
            </a:r>
            <a:endParaRPr sz="1100">
              <a:solidFill>
                <a:srgbClr val="222222"/>
              </a:solidFill>
              <a:latin typeface="DM Sans"/>
              <a:ea typeface="DM Sans"/>
              <a:cs typeface="DM Sans"/>
              <a:sym typeface="DM Sans"/>
            </a:endParaRPr>
          </a:p>
        </p:txBody>
      </p:sp>
      <p:sp>
        <p:nvSpPr>
          <p:cNvPr id="911" name="Google Shape;911;p127"/>
          <p:cNvSpPr/>
          <p:nvPr/>
        </p:nvSpPr>
        <p:spPr>
          <a:xfrm>
            <a:off x="5256804" y="1985262"/>
            <a:ext cx="1607700" cy="331200"/>
          </a:xfrm>
          <a:prstGeom prst="rect">
            <a:avLst/>
          </a:prstGeom>
          <a:solidFill>
            <a:srgbClr val="E8E7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419" sz="1100">
                <a:solidFill>
                  <a:srgbClr val="222222"/>
                </a:solidFill>
                <a:latin typeface="DM Sans"/>
                <a:ea typeface="DM Sans"/>
                <a:cs typeface="DM Sans"/>
                <a:sym typeface="DM Sans"/>
              </a:rPr>
              <a:t>Media</a:t>
            </a:r>
            <a:endParaRPr sz="1100">
              <a:solidFill>
                <a:srgbClr val="222222"/>
              </a:solidFill>
              <a:latin typeface="DM Sans"/>
              <a:ea typeface="DM Sans"/>
              <a:cs typeface="DM Sans"/>
              <a:sym typeface="DM Sans"/>
            </a:endParaRPr>
          </a:p>
        </p:txBody>
      </p:sp>
      <p:sp>
        <p:nvSpPr>
          <p:cNvPr id="912" name="Google Shape;912;p127"/>
          <p:cNvSpPr/>
          <p:nvPr/>
        </p:nvSpPr>
        <p:spPr>
          <a:xfrm>
            <a:off x="5256804" y="2859962"/>
            <a:ext cx="1607700" cy="331200"/>
          </a:xfrm>
          <a:prstGeom prst="rect">
            <a:avLst/>
          </a:prstGeom>
          <a:solidFill>
            <a:srgbClr val="E8E7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419" sz="1100">
                <a:solidFill>
                  <a:srgbClr val="222222"/>
                </a:solidFill>
                <a:latin typeface="DM Sans"/>
                <a:ea typeface="DM Sans"/>
                <a:cs typeface="DM Sans"/>
                <a:sym typeface="DM Sans"/>
              </a:rPr>
              <a:t>Cuartiles</a:t>
            </a:r>
            <a:endParaRPr sz="1100">
              <a:solidFill>
                <a:srgbClr val="222222"/>
              </a:solidFill>
              <a:latin typeface="DM Sans"/>
              <a:ea typeface="DM Sans"/>
              <a:cs typeface="DM Sans"/>
              <a:sym typeface="DM Sans"/>
            </a:endParaRPr>
          </a:p>
        </p:txBody>
      </p:sp>
      <p:sp>
        <p:nvSpPr>
          <p:cNvPr id="913" name="Google Shape;913;p127"/>
          <p:cNvSpPr/>
          <p:nvPr/>
        </p:nvSpPr>
        <p:spPr>
          <a:xfrm>
            <a:off x="5256804" y="3297299"/>
            <a:ext cx="1607700" cy="331200"/>
          </a:xfrm>
          <a:prstGeom prst="rect">
            <a:avLst/>
          </a:prstGeom>
          <a:solidFill>
            <a:srgbClr val="E8E7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419" sz="1100">
                <a:solidFill>
                  <a:srgbClr val="222222"/>
                </a:solidFill>
                <a:latin typeface="DM Sans"/>
                <a:ea typeface="DM Sans"/>
                <a:cs typeface="DM Sans"/>
                <a:sym typeface="DM Sans"/>
              </a:rPr>
              <a:t>Moda</a:t>
            </a:r>
            <a:endParaRPr sz="1100">
              <a:solidFill>
                <a:srgbClr val="222222"/>
              </a:solidFill>
              <a:latin typeface="DM Sans"/>
              <a:ea typeface="DM Sans"/>
              <a:cs typeface="DM Sans"/>
              <a:sym typeface="DM Sans"/>
            </a:endParaRPr>
          </a:p>
        </p:txBody>
      </p:sp>
      <p:sp>
        <p:nvSpPr>
          <p:cNvPr id="914" name="Google Shape;914;p127"/>
          <p:cNvSpPr/>
          <p:nvPr/>
        </p:nvSpPr>
        <p:spPr>
          <a:xfrm>
            <a:off x="5256804" y="3734649"/>
            <a:ext cx="1607700" cy="331200"/>
          </a:xfrm>
          <a:prstGeom prst="rect">
            <a:avLst/>
          </a:prstGeom>
          <a:solidFill>
            <a:srgbClr val="E8E7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419" sz="1100">
                <a:solidFill>
                  <a:srgbClr val="222222"/>
                </a:solidFill>
                <a:latin typeface="DM Sans"/>
                <a:ea typeface="DM Sans"/>
                <a:cs typeface="DM Sans"/>
                <a:sym typeface="DM Sans"/>
              </a:rPr>
              <a:t>Varianza y desviación estándar</a:t>
            </a:r>
            <a:endParaRPr sz="1100">
              <a:solidFill>
                <a:srgbClr val="222222"/>
              </a:solidFill>
              <a:latin typeface="DM Sans"/>
              <a:ea typeface="DM Sans"/>
              <a:cs typeface="DM Sans"/>
              <a:sym typeface="DM Sans"/>
            </a:endParaRPr>
          </a:p>
        </p:txBody>
      </p:sp>
      <p:sp>
        <p:nvSpPr>
          <p:cNvPr id="915" name="Google Shape;915;p127"/>
          <p:cNvSpPr/>
          <p:nvPr/>
        </p:nvSpPr>
        <p:spPr>
          <a:xfrm>
            <a:off x="3149115" y="4304825"/>
            <a:ext cx="1607700" cy="584100"/>
          </a:xfrm>
          <a:prstGeom prst="rect">
            <a:avLst/>
          </a:prstGeom>
          <a:solidFill>
            <a:srgbClr val="D4D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419" sz="1100">
                <a:solidFill>
                  <a:srgbClr val="222222"/>
                </a:solidFill>
                <a:latin typeface="DM Sans"/>
                <a:ea typeface="DM Sans"/>
                <a:cs typeface="DM Sans"/>
                <a:sym typeface="DM Sans"/>
              </a:rPr>
              <a:t>Distribución de las variables</a:t>
            </a:r>
            <a:endParaRPr sz="1100">
              <a:solidFill>
                <a:srgbClr val="222222"/>
              </a:solidFill>
              <a:latin typeface="DM Sans"/>
              <a:ea typeface="DM Sans"/>
              <a:cs typeface="DM Sans"/>
              <a:sym typeface="DM Sans"/>
            </a:endParaRPr>
          </a:p>
        </p:txBody>
      </p:sp>
      <p:sp>
        <p:nvSpPr>
          <p:cNvPr id="916" name="Google Shape;916;p127"/>
          <p:cNvSpPr/>
          <p:nvPr/>
        </p:nvSpPr>
        <p:spPr>
          <a:xfrm>
            <a:off x="5256804" y="4248524"/>
            <a:ext cx="1607700" cy="331200"/>
          </a:xfrm>
          <a:prstGeom prst="rect">
            <a:avLst/>
          </a:prstGeom>
          <a:solidFill>
            <a:srgbClr val="E8E7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419" sz="1100">
                <a:solidFill>
                  <a:srgbClr val="222222"/>
                </a:solidFill>
                <a:latin typeface="DM Sans"/>
                <a:ea typeface="DM Sans"/>
                <a:cs typeface="DM Sans"/>
                <a:sym typeface="DM Sans"/>
              </a:rPr>
              <a:t>Uniforme</a:t>
            </a:r>
            <a:endParaRPr sz="1100">
              <a:solidFill>
                <a:srgbClr val="222222"/>
              </a:solidFill>
              <a:latin typeface="DM Sans"/>
              <a:ea typeface="DM Sans"/>
              <a:cs typeface="DM Sans"/>
              <a:sym typeface="DM Sans"/>
            </a:endParaRPr>
          </a:p>
        </p:txBody>
      </p:sp>
      <p:sp>
        <p:nvSpPr>
          <p:cNvPr id="917" name="Google Shape;917;p127"/>
          <p:cNvSpPr/>
          <p:nvPr/>
        </p:nvSpPr>
        <p:spPr>
          <a:xfrm>
            <a:off x="5256804" y="4762399"/>
            <a:ext cx="1607700" cy="331200"/>
          </a:xfrm>
          <a:prstGeom prst="rect">
            <a:avLst/>
          </a:prstGeom>
          <a:solidFill>
            <a:srgbClr val="E8E7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419" sz="1100">
                <a:solidFill>
                  <a:srgbClr val="222222"/>
                </a:solidFill>
                <a:latin typeface="DM Sans"/>
                <a:ea typeface="DM Sans"/>
                <a:cs typeface="DM Sans"/>
                <a:sym typeface="DM Sans"/>
              </a:rPr>
              <a:t>Normal</a:t>
            </a:r>
            <a:endParaRPr sz="1100">
              <a:solidFill>
                <a:srgbClr val="222222"/>
              </a:solidFill>
              <a:latin typeface="DM Sans"/>
              <a:ea typeface="DM Sans"/>
              <a:cs typeface="DM Sans"/>
              <a:sym typeface="DM Sans"/>
            </a:endParaRPr>
          </a:p>
        </p:txBody>
      </p:sp>
      <p:cxnSp>
        <p:nvCxnSpPr>
          <p:cNvPr id="918" name="Google Shape;918;p127"/>
          <p:cNvCxnSpPr>
            <a:stCxn id="903" idx="3"/>
            <a:endCxn id="906" idx="1"/>
          </p:cNvCxnSpPr>
          <p:nvPr/>
        </p:nvCxnSpPr>
        <p:spPr>
          <a:xfrm flipH="1" rot="10800000">
            <a:off x="1795024" y="992316"/>
            <a:ext cx="1354200" cy="1810200"/>
          </a:xfrm>
          <a:prstGeom prst="bentConnector3">
            <a:avLst>
              <a:gd fmla="val 49996" name="adj1"/>
            </a:avLst>
          </a:prstGeom>
          <a:noFill/>
          <a:ln>
            <a:noFill/>
          </a:ln>
        </p:spPr>
      </p:cxnSp>
      <p:cxnSp>
        <p:nvCxnSpPr>
          <p:cNvPr id="919" name="Google Shape;919;p127"/>
          <p:cNvCxnSpPr>
            <a:stCxn id="903" idx="3"/>
            <a:endCxn id="909" idx="1"/>
          </p:cNvCxnSpPr>
          <p:nvPr/>
        </p:nvCxnSpPr>
        <p:spPr>
          <a:xfrm>
            <a:off x="1795024" y="2802516"/>
            <a:ext cx="1429800" cy="6300"/>
          </a:xfrm>
          <a:prstGeom prst="bentConnector3">
            <a:avLst>
              <a:gd fmla="val 49996" name="adj1"/>
            </a:avLst>
          </a:prstGeom>
          <a:noFill/>
          <a:ln>
            <a:noFill/>
          </a:ln>
        </p:spPr>
      </p:cxnSp>
      <p:cxnSp>
        <p:nvCxnSpPr>
          <p:cNvPr id="920" name="Google Shape;920;p127"/>
          <p:cNvCxnSpPr>
            <a:stCxn id="903" idx="3"/>
            <a:endCxn id="915" idx="1"/>
          </p:cNvCxnSpPr>
          <p:nvPr/>
        </p:nvCxnSpPr>
        <p:spPr>
          <a:xfrm>
            <a:off x="1795024" y="2802516"/>
            <a:ext cx="1354200" cy="1794300"/>
          </a:xfrm>
          <a:prstGeom prst="bentConnector3">
            <a:avLst>
              <a:gd fmla="val 49996" name="adj1"/>
            </a:avLst>
          </a:prstGeom>
          <a:noFill/>
          <a:ln>
            <a:noFill/>
          </a:ln>
        </p:spPr>
      </p:cxnSp>
      <p:cxnSp>
        <p:nvCxnSpPr>
          <p:cNvPr id="921" name="Google Shape;921;p127"/>
          <p:cNvCxnSpPr>
            <a:stCxn id="907" idx="3"/>
            <a:endCxn id="908" idx="1"/>
          </p:cNvCxnSpPr>
          <p:nvPr/>
        </p:nvCxnSpPr>
        <p:spPr>
          <a:xfrm flipH="1" rot="10800000">
            <a:off x="4756825" y="1123225"/>
            <a:ext cx="500100" cy="403500"/>
          </a:xfrm>
          <a:prstGeom prst="bentConnector3">
            <a:avLst>
              <a:gd fmla="val 49988" name="adj1"/>
            </a:avLst>
          </a:prstGeom>
          <a:noFill/>
          <a:ln cap="flat" cmpd="sng" w="9525">
            <a:solidFill>
              <a:srgbClr val="CCCCCC"/>
            </a:solidFill>
            <a:prstDash val="solid"/>
            <a:round/>
            <a:headEnd len="med" w="med" type="none"/>
            <a:tailEnd len="med" w="med" type="oval"/>
          </a:ln>
        </p:spPr>
      </p:cxnSp>
      <p:cxnSp>
        <p:nvCxnSpPr>
          <p:cNvPr id="922" name="Google Shape;922;p127"/>
          <p:cNvCxnSpPr>
            <a:stCxn id="907" idx="3"/>
            <a:endCxn id="904" idx="1"/>
          </p:cNvCxnSpPr>
          <p:nvPr/>
        </p:nvCxnSpPr>
        <p:spPr>
          <a:xfrm>
            <a:off x="4756825" y="1526725"/>
            <a:ext cx="500100" cy="110100"/>
          </a:xfrm>
          <a:prstGeom prst="bentConnector3">
            <a:avLst>
              <a:gd fmla="val 49988" name="adj1"/>
            </a:avLst>
          </a:prstGeom>
          <a:noFill/>
          <a:ln cap="flat" cmpd="sng" w="9525">
            <a:solidFill>
              <a:srgbClr val="CCCCCC"/>
            </a:solidFill>
            <a:prstDash val="solid"/>
            <a:round/>
            <a:headEnd len="med" w="med" type="none"/>
            <a:tailEnd len="med" w="med" type="oval"/>
          </a:ln>
        </p:spPr>
      </p:cxnSp>
      <p:cxnSp>
        <p:nvCxnSpPr>
          <p:cNvPr id="923" name="Google Shape;923;p127"/>
          <p:cNvCxnSpPr>
            <a:stCxn id="909" idx="3"/>
            <a:endCxn id="911" idx="1"/>
          </p:cNvCxnSpPr>
          <p:nvPr/>
        </p:nvCxnSpPr>
        <p:spPr>
          <a:xfrm flipH="1" rot="10800000">
            <a:off x="4832413" y="2150875"/>
            <a:ext cx="424500" cy="657900"/>
          </a:xfrm>
          <a:prstGeom prst="bentConnector3">
            <a:avLst>
              <a:gd fmla="val 49987" name="adj1"/>
            </a:avLst>
          </a:prstGeom>
          <a:noFill/>
          <a:ln cap="flat" cmpd="sng" w="9525">
            <a:solidFill>
              <a:srgbClr val="CCCCCC"/>
            </a:solidFill>
            <a:prstDash val="solid"/>
            <a:round/>
            <a:headEnd len="med" w="med" type="none"/>
            <a:tailEnd len="med" w="med" type="oval"/>
          </a:ln>
        </p:spPr>
      </p:cxnSp>
      <p:cxnSp>
        <p:nvCxnSpPr>
          <p:cNvPr id="924" name="Google Shape;924;p127"/>
          <p:cNvCxnSpPr>
            <a:stCxn id="909" idx="3"/>
            <a:endCxn id="910" idx="1"/>
          </p:cNvCxnSpPr>
          <p:nvPr/>
        </p:nvCxnSpPr>
        <p:spPr>
          <a:xfrm flipH="1" rot="10800000">
            <a:off x="4832413" y="2588275"/>
            <a:ext cx="424500" cy="220500"/>
          </a:xfrm>
          <a:prstGeom prst="bentConnector3">
            <a:avLst>
              <a:gd fmla="val 49987" name="adj1"/>
            </a:avLst>
          </a:prstGeom>
          <a:noFill/>
          <a:ln cap="flat" cmpd="sng" w="9525">
            <a:solidFill>
              <a:srgbClr val="CCCCCC"/>
            </a:solidFill>
            <a:prstDash val="solid"/>
            <a:round/>
            <a:headEnd len="med" w="med" type="none"/>
            <a:tailEnd len="med" w="med" type="oval"/>
          </a:ln>
        </p:spPr>
      </p:cxnSp>
      <p:cxnSp>
        <p:nvCxnSpPr>
          <p:cNvPr id="925" name="Google Shape;925;p127"/>
          <p:cNvCxnSpPr>
            <a:stCxn id="909" idx="3"/>
            <a:endCxn id="912" idx="1"/>
          </p:cNvCxnSpPr>
          <p:nvPr/>
        </p:nvCxnSpPr>
        <p:spPr>
          <a:xfrm>
            <a:off x="4832413" y="2808775"/>
            <a:ext cx="424500" cy="216900"/>
          </a:xfrm>
          <a:prstGeom prst="bentConnector3">
            <a:avLst>
              <a:gd fmla="val 49987" name="adj1"/>
            </a:avLst>
          </a:prstGeom>
          <a:noFill/>
          <a:ln cap="flat" cmpd="sng" w="9525">
            <a:solidFill>
              <a:srgbClr val="CCCCCC"/>
            </a:solidFill>
            <a:prstDash val="solid"/>
            <a:round/>
            <a:headEnd len="med" w="med" type="none"/>
            <a:tailEnd len="med" w="med" type="oval"/>
          </a:ln>
        </p:spPr>
      </p:cxnSp>
      <p:cxnSp>
        <p:nvCxnSpPr>
          <p:cNvPr id="926" name="Google Shape;926;p127"/>
          <p:cNvCxnSpPr>
            <a:stCxn id="909" idx="3"/>
            <a:endCxn id="913" idx="1"/>
          </p:cNvCxnSpPr>
          <p:nvPr/>
        </p:nvCxnSpPr>
        <p:spPr>
          <a:xfrm>
            <a:off x="4832413" y="2808775"/>
            <a:ext cx="424500" cy="654000"/>
          </a:xfrm>
          <a:prstGeom prst="bentConnector3">
            <a:avLst>
              <a:gd fmla="val 49987" name="adj1"/>
            </a:avLst>
          </a:prstGeom>
          <a:noFill/>
          <a:ln cap="flat" cmpd="sng" w="9525">
            <a:solidFill>
              <a:srgbClr val="CCCCCC"/>
            </a:solidFill>
            <a:prstDash val="solid"/>
            <a:round/>
            <a:headEnd len="med" w="med" type="none"/>
            <a:tailEnd len="med" w="med" type="oval"/>
          </a:ln>
        </p:spPr>
      </p:cxnSp>
      <p:cxnSp>
        <p:nvCxnSpPr>
          <p:cNvPr id="927" name="Google Shape;927;p127"/>
          <p:cNvCxnSpPr>
            <a:stCxn id="909" idx="3"/>
            <a:endCxn id="914" idx="1"/>
          </p:cNvCxnSpPr>
          <p:nvPr/>
        </p:nvCxnSpPr>
        <p:spPr>
          <a:xfrm>
            <a:off x="4832413" y="2808775"/>
            <a:ext cx="424500" cy="1091400"/>
          </a:xfrm>
          <a:prstGeom prst="bentConnector3">
            <a:avLst>
              <a:gd fmla="val 49987" name="adj1"/>
            </a:avLst>
          </a:prstGeom>
          <a:noFill/>
          <a:ln cap="flat" cmpd="sng" w="9525">
            <a:solidFill>
              <a:srgbClr val="CCCCCC"/>
            </a:solidFill>
            <a:prstDash val="solid"/>
            <a:round/>
            <a:headEnd len="med" w="med" type="none"/>
            <a:tailEnd len="med" w="med" type="oval"/>
          </a:ln>
        </p:spPr>
      </p:cxnSp>
      <p:cxnSp>
        <p:nvCxnSpPr>
          <p:cNvPr id="928" name="Google Shape;928;p127"/>
          <p:cNvCxnSpPr>
            <a:stCxn id="915" idx="3"/>
            <a:endCxn id="916" idx="1"/>
          </p:cNvCxnSpPr>
          <p:nvPr/>
        </p:nvCxnSpPr>
        <p:spPr>
          <a:xfrm flipH="1" rot="10800000">
            <a:off x="4756815" y="4414175"/>
            <a:ext cx="500100" cy="182700"/>
          </a:xfrm>
          <a:prstGeom prst="bentConnector3">
            <a:avLst>
              <a:gd fmla="val 49989" name="adj1"/>
            </a:avLst>
          </a:prstGeom>
          <a:noFill/>
          <a:ln cap="flat" cmpd="sng" w="9525">
            <a:solidFill>
              <a:srgbClr val="CCCCCC"/>
            </a:solidFill>
            <a:prstDash val="solid"/>
            <a:round/>
            <a:headEnd len="med" w="med" type="none"/>
            <a:tailEnd len="med" w="med" type="oval"/>
          </a:ln>
        </p:spPr>
      </p:cxnSp>
      <p:cxnSp>
        <p:nvCxnSpPr>
          <p:cNvPr id="929" name="Google Shape;929;p127"/>
          <p:cNvCxnSpPr>
            <a:stCxn id="915" idx="3"/>
            <a:endCxn id="917" idx="1"/>
          </p:cNvCxnSpPr>
          <p:nvPr/>
        </p:nvCxnSpPr>
        <p:spPr>
          <a:xfrm>
            <a:off x="4756815" y="4596875"/>
            <a:ext cx="500100" cy="331200"/>
          </a:xfrm>
          <a:prstGeom prst="bentConnector3">
            <a:avLst>
              <a:gd fmla="val 49989" name="adj1"/>
            </a:avLst>
          </a:prstGeom>
          <a:noFill/>
          <a:ln cap="flat" cmpd="sng" w="9525">
            <a:solidFill>
              <a:srgbClr val="CCCCCC"/>
            </a:solidFill>
            <a:prstDash val="solid"/>
            <a:round/>
            <a:headEnd len="med" w="med" type="none"/>
            <a:tailEnd len="med" w="med" type="oval"/>
          </a:ln>
        </p:spPr>
      </p:cxnSp>
      <p:sp>
        <p:nvSpPr>
          <p:cNvPr id="930" name="Google Shape;930;p127"/>
          <p:cNvSpPr txBox="1"/>
          <p:nvPr/>
        </p:nvSpPr>
        <p:spPr>
          <a:xfrm>
            <a:off x="684275" y="45772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MAPA DE </a:t>
            </a:r>
            <a:r>
              <a:rPr lang="es-419"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931" name="Google Shape;931;p127" title="ícono de mapa de contenidos"/>
          <p:cNvPicPr preferRelativeResize="0"/>
          <p:nvPr/>
        </p:nvPicPr>
        <p:blipFill>
          <a:blip r:embed="rId3">
            <a:alphaModFix/>
          </a:blip>
          <a:stretch>
            <a:fillRect/>
          </a:stretch>
        </p:blipFill>
        <p:spPr>
          <a:xfrm>
            <a:off x="385925" y="522969"/>
            <a:ext cx="300600" cy="300618"/>
          </a:xfrm>
          <a:prstGeom prst="rect">
            <a:avLst/>
          </a:prstGeom>
          <a:noFill/>
          <a:ln>
            <a:noFill/>
          </a:ln>
        </p:spPr>
      </p:pic>
      <p:cxnSp>
        <p:nvCxnSpPr>
          <p:cNvPr id="932" name="Google Shape;932;p127"/>
          <p:cNvCxnSpPr>
            <a:endCxn id="909" idx="1"/>
          </p:cNvCxnSpPr>
          <p:nvPr/>
        </p:nvCxnSpPr>
        <p:spPr>
          <a:xfrm>
            <a:off x="1794913" y="2798875"/>
            <a:ext cx="1429800" cy="9900"/>
          </a:xfrm>
          <a:prstGeom prst="straightConnector1">
            <a:avLst/>
          </a:prstGeom>
          <a:noFill/>
          <a:ln cap="flat" cmpd="sng" w="9525">
            <a:solidFill>
              <a:schemeClr val="dk2"/>
            </a:solidFill>
            <a:prstDash val="solid"/>
            <a:round/>
            <a:headEnd len="med" w="med" type="none"/>
            <a:tailEnd len="med" w="med" type="none"/>
          </a:ln>
        </p:spPr>
      </p:cxnSp>
      <p:cxnSp>
        <p:nvCxnSpPr>
          <p:cNvPr id="933" name="Google Shape;933;p127"/>
          <p:cNvCxnSpPr>
            <a:endCxn id="915" idx="1"/>
          </p:cNvCxnSpPr>
          <p:nvPr/>
        </p:nvCxnSpPr>
        <p:spPr>
          <a:xfrm flipH="1" rot="-5400000">
            <a:off x="1642515" y="3090275"/>
            <a:ext cx="1805700" cy="1207500"/>
          </a:xfrm>
          <a:prstGeom prst="bentConnector2">
            <a:avLst/>
          </a:prstGeom>
          <a:noFill/>
          <a:ln cap="flat" cmpd="sng" w="9525">
            <a:solidFill>
              <a:schemeClr val="dk2"/>
            </a:solidFill>
            <a:prstDash val="solid"/>
            <a:round/>
            <a:headEnd len="med" w="med" type="none"/>
            <a:tailEnd len="med" w="med" type="none"/>
          </a:ln>
        </p:spPr>
      </p:cxnSp>
      <p:cxnSp>
        <p:nvCxnSpPr>
          <p:cNvPr id="934" name="Google Shape;934;p127"/>
          <p:cNvCxnSpPr>
            <a:endCxn id="907" idx="1"/>
          </p:cNvCxnSpPr>
          <p:nvPr/>
        </p:nvCxnSpPr>
        <p:spPr>
          <a:xfrm rot="-5400000">
            <a:off x="1913125" y="1555225"/>
            <a:ext cx="1264500" cy="1207500"/>
          </a:xfrm>
          <a:prstGeom prst="bentConnector2">
            <a:avLst/>
          </a:prstGeom>
          <a:noFill/>
          <a:ln cap="flat" cmpd="sng" w="9525">
            <a:solidFill>
              <a:schemeClr val="dk2"/>
            </a:solidFill>
            <a:prstDash val="solid"/>
            <a:round/>
            <a:headEnd len="med" w="med" type="none"/>
            <a:tailEnd len="med" w="med" type="none"/>
          </a:ln>
        </p:spPr>
      </p:cxnSp>
      <p:cxnSp>
        <p:nvCxnSpPr>
          <p:cNvPr id="935" name="Google Shape;935;p127"/>
          <p:cNvCxnSpPr/>
          <p:nvPr/>
        </p:nvCxnSpPr>
        <p:spPr>
          <a:xfrm flipH="1" rot="10800000">
            <a:off x="1969650" y="417575"/>
            <a:ext cx="1201200" cy="11040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936" name="Google Shape;936;p127"/>
          <p:cNvCxnSpPr/>
          <p:nvPr/>
        </p:nvCxnSpPr>
        <p:spPr>
          <a:xfrm flipH="1" rot="10800000">
            <a:off x="1960325" y="1008050"/>
            <a:ext cx="1204200" cy="5322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28"/>
          <p:cNvSpPr txBox="1"/>
          <p:nvPr/>
        </p:nvSpPr>
        <p:spPr>
          <a:xfrm>
            <a:off x="852150" y="781325"/>
            <a:ext cx="7439700" cy="104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419" sz="4000">
                <a:latin typeface="DM Sans"/>
                <a:ea typeface="DM Sans"/>
                <a:cs typeface="DM Sans"/>
                <a:sym typeface="DM Sans"/>
              </a:rPr>
              <a:t>Repaso en Kahoot</a:t>
            </a:r>
            <a:endParaRPr b="1" sz="4000">
              <a:latin typeface="DM Sans"/>
              <a:ea typeface="DM Sans"/>
              <a:cs typeface="DM Sans"/>
              <a:sym typeface="DM Sans"/>
            </a:endParaRPr>
          </a:p>
        </p:txBody>
      </p:sp>
      <p:pic>
        <p:nvPicPr>
          <p:cNvPr id="942" name="Google Shape;942;p128"/>
          <p:cNvPicPr preferRelativeResize="0"/>
          <p:nvPr/>
        </p:nvPicPr>
        <p:blipFill>
          <a:blip r:embed="rId3">
            <a:alphaModFix/>
          </a:blip>
          <a:stretch>
            <a:fillRect/>
          </a:stretch>
        </p:blipFill>
        <p:spPr>
          <a:xfrm>
            <a:off x="2226764" y="1862125"/>
            <a:ext cx="4690476" cy="15986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29"/>
          <p:cNvSpPr txBox="1"/>
          <p:nvPr/>
        </p:nvSpPr>
        <p:spPr>
          <a:xfrm>
            <a:off x="1404863" y="1941375"/>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Introducción a la estadística descriptiva y tipos de </a:t>
            </a:r>
            <a:r>
              <a:rPr b="1" lang="es-419" sz="4000">
                <a:solidFill>
                  <a:srgbClr val="EA90FF"/>
                </a:solidFill>
                <a:latin typeface="DM Sans"/>
                <a:ea typeface="DM Sans"/>
                <a:cs typeface="DM Sans"/>
                <a:sym typeface="DM Sans"/>
              </a:rPr>
              <a:t>variables</a:t>
            </a:r>
            <a:r>
              <a:rPr b="1" lang="es-419" sz="4000">
                <a:solidFill>
                  <a:schemeClr val="lt1"/>
                </a:solidFill>
                <a:latin typeface="DM Sans"/>
                <a:ea typeface="DM Sans"/>
                <a:cs typeface="DM Sans"/>
                <a:sym typeface="DM Sans"/>
              </a:rPr>
              <a:t>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lt1"/>
              </a:solidFill>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30"/>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Fuentes de información</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31"/>
          <p:cNvSpPr txBox="1"/>
          <p:nvPr/>
        </p:nvSpPr>
        <p:spPr>
          <a:xfrm>
            <a:off x="939400" y="629275"/>
            <a:ext cx="59442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¿Dónde están los datos?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958" name="Google Shape;958;p131"/>
          <p:cNvSpPr txBox="1"/>
          <p:nvPr/>
        </p:nvSpPr>
        <p:spPr>
          <a:xfrm>
            <a:off x="3520225" y="1855950"/>
            <a:ext cx="4453800" cy="1431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lang="es-419" sz="1350">
                <a:latin typeface="DM Sans"/>
                <a:ea typeface="DM Sans"/>
                <a:cs typeface="DM Sans"/>
                <a:sym typeface="DM Sans"/>
              </a:rPr>
              <a:t>Toda vez que tomamos un conjunto de datos, asumimos que representan una parcialidad de la realidad.</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latin typeface="DM Sans"/>
                <a:ea typeface="DM Sans"/>
                <a:cs typeface="DM Sans"/>
                <a:sym typeface="DM Sans"/>
              </a:rPr>
              <a:t>Estos datos son los que serán objeto de nuestras predicciones y estimaciones de la mano de la estadística y del data science.</a:t>
            </a:r>
            <a:endParaRPr sz="1350">
              <a:latin typeface="DM Sans"/>
              <a:ea typeface="DM Sans"/>
              <a:cs typeface="DM Sans"/>
              <a:sym typeface="DM Sans"/>
            </a:endParaRPr>
          </a:p>
        </p:txBody>
      </p:sp>
      <p:pic>
        <p:nvPicPr>
          <p:cNvPr id="959" name="Google Shape;959;p131"/>
          <p:cNvPicPr preferRelativeResize="0"/>
          <p:nvPr/>
        </p:nvPicPr>
        <p:blipFill>
          <a:blip r:embed="rId3">
            <a:alphaModFix/>
          </a:blip>
          <a:stretch>
            <a:fillRect/>
          </a:stretch>
        </p:blipFill>
        <p:spPr>
          <a:xfrm>
            <a:off x="939400" y="1907175"/>
            <a:ext cx="1766051" cy="176605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32"/>
          <p:cNvSpPr txBox="1"/>
          <p:nvPr/>
        </p:nvSpPr>
        <p:spPr>
          <a:xfrm>
            <a:off x="924675" y="942188"/>
            <a:ext cx="5944200" cy="98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Para tener en cuenta</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965" name="Google Shape;965;p132"/>
          <p:cNvSpPr txBox="1"/>
          <p:nvPr/>
        </p:nvSpPr>
        <p:spPr>
          <a:xfrm>
            <a:off x="1288025" y="1931300"/>
            <a:ext cx="4918800" cy="2463900"/>
          </a:xfrm>
          <a:prstGeom prst="rect">
            <a:avLst/>
          </a:prstGeom>
          <a:noFill/>
          <a:ln>
            <a:noFill/>
          </a:ln>
        </p:spPr>
        <p:txBody>
          <a:bodyPr anchorCtr="0" anchor="ctr" bIns="91425" lIns="91425" spcFirstLastPara="1" rIns="91425" wrap="square" tIns="91425">
            <a:spAutoFit/>
          </a:bodyPr>
          <a:lstStyle/>
          <a:p>
            <a:pPr indent="0" lvl="0" marL="0" rtl="0" algn="just">
              <a:lnSpc>
                <a:spcPct val="100000"/>
              </a:lnSpc>
              <a:spcBef>
                <a:spcPts val="0"/>
              </a:spcBef>
              <a:spcAft>
                <a:spcPts val="0"/>
              </a:spcAft>
              <a:buNone/>
            </a:pPr>
            <a:r>
              <a:rPr b="1" lang="es-419" sz="1350">
                <a:solidFill>
                  <a:schemeClr val="dk1"/>
                </a:solidFill>
                <a:latin typeface="DM Sans"/>
                <a:ea typeface="DM Sans"/>
                <a:cs typeface="DM Sans"/>
                <a:sym typeface="DM Sans"/>
              </a:rPr>
              <a:t>Unidad de observación: </a:t>
            </a:r>
            <a:r>
              <a:rPr lang="es-419" sz="1350">
                <a:solidFill>
                  <a:schemeClr val="dk1"/>
                </a:solidFill>
                <a:latin typeface="DM Sans"/>
                <a:ea typeface="DM Sans"/>
                <a:cs typeface="DM Sans"/>
                <a:sym typeface="DM Sans"/>
              </a:rPr>
              <a:t>conjunto de variables representadas con datos.</a:t>
            </a:r>
            <a:endParaRPr sz="1350">
              <a:solidFill>
                <a:schemeClr val="dk1"/>
              </a:solidFill>
              <a:latin typeface="DM Sans"/>
              <a:ea typeface="DM Sans"/>
              <a:cs typeface="DM Sans"/>
              <a:sym typeface="DM Sans"/>
            </a:endParaRPr>
          </a:p>
          <a:p>
            <a:pPr indent="0" lvl="0" marL="0" rtl="0" algn="just">
              <a:lnSpc>
                <a:spcPct val="100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00000"/>
              </a:lnSpc>
              <a:spcBef>
                <a:spcPts val="1000"/>
              </a:spcBef>
              <a:spcAft>
                <a:spcPts val="0"/>
              </a:spcAft>
              <a:buNone/>
            </a:pPr>
            <a:r>
              <a:rPr b="1" lang="es-419" sz="1350">
                <a:solidFill>
                  <a:schemeClr val="dk1"/>
                </a:solidFill>
                <a:latin typeface="DM Sans"/>
                <a:ea typeface="DM Sans"/>
                <a:cs typeface="DM Sans"/>
                <a:sym typeface="DM Sans"/>
              </a:rPr>
              <a:t>Población: </a:t>
            </a:r>
            <a:r>
              <a:rPr lang="es-419" sz="1350">
                <a:solidFill>
                  <a:schemeClr val="dk1"/>
                </a:solidFill>
                <a:latin typeface="DM Sans"/>
                <a:ea typeface="DM Sans"/>
                <a:cs typeface="DM Sans"/>
                <a:sym typeface="DM Sans"/>
              </a:rPr>
              <a:t>universo de observaciones que consta de todas las unidades de observación posibles.</a:t>
            </a:r>
            <a:endParaRPr sz="1350">
              <a:solidFill>
                <a:schemeClr val="dk1"/>
              </a:solidFill>
              <a:latin typeface="DM Sans"/>
              <a:ea typeface="DM Sans"/>
              <a:cs typeface="DM Sans"/>
              <a:sym typeface="DM Sans"/>
            </a:endParaRPr>
          </a:p>
          <a:p>
            <a:pPr indent="0" lvl="0" marL="0" rtl="0" algn="just">
              <a:lnSpc>
                <a:spcPct val="100000"/>
              </a:lnSpc>
              <a:spcBef>
                <a:spcPts val="1000"/>
              </a:spcBef>
              <a:spcAft>
                <a:spcPts val="0"/>
              </a:spcAft>
              <a:buNone/>
            </a:pPr>
            <a:r>
              <a:t/>
            </a:r>
            <a:endParaRPr sz="1350">
              <a:solidFill>
                <a:schemeClr val="dk1"/>
              </a:solidFill>
              <a:latin typeface="DM Sans"/>
              <a:ea typeface="DM Sans"/>
              <a:cs typeface="DM Sans"/>
              <a:sym typeface="DM Sans"/>
            </a:endParaRPr>
          </a:p>
          <a:p>
            <a:pPr indent="0" lvl="0" marL="0" rtl="0" algn="just">
              <a:lnSpc>
                <a:spcPct val="150000"/>
              </a:lnSpc>
              <a:spcBef>
                <a:spcPts val="1000"/>
              </a:spcBef>
              <a:spcAft>
                <a:spcPts val="1000"/>
              </a:spcAft>
              <a:buNone/>
            </a:pPr>
            <a:r>
              <a:rPr b="1" lang="es-419" sz="1350">
                <a:solidFill>
                  <a:schemeClr val="dk1"/>
                </a:solidFill>
                <a:latin typeface="DM Sans"/>
                <a:ea typeface="DM Sans"/>
                <a:cs typeface="DM Sans"/>
                <a:sym typeface="DM Sans"/>
              </a:rPr>
              <a:t>Muestra: </a:t>
            </a:r>
            <a:r>
              <a:rPr lang="es-419" sz="1350">
                <a:solidFill>
                  <a:schemeClr val="dk1"/>
                </a:solidFill>
                <a:latin typeface="DM Sans"/>
                <a:ea typeface="DM Sans"/>
                <a:cs typeface="DM Sans"/>
                <a:sym typeface="DM Sans"/>
              </a:rPr>
              <a:t>conjunto de observaciones que contiene las unidades de observación a las que tenemos acceso.</a:t>
            </a:r>
            <a:endParaRPr sz="1350">
              <a:latin typeface="DM Sans"/>
              <a:ea typeface="DM Sans"/>
              <a:cs typeface="DM Sans"/>
              <a:sym typeface="DM Sans"/>
            </a:endParaRPr>
          </a:p>
        </p:txBody>
      </p:sp>
      <p:sp>
        <p:nvSpPr>
          <p:cNvPr id="966" name="Google Shape;966;p132"/>
          <p:cNvSpPr txBox="1"/>
          <p:nvPr/>
        </p:nvSpPr>
        <p:spPr>
          <a:xfrm>
            <a:off x="301725" y="1931300"/>
            <a:ext cx="390900" cy="4926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es-419" sz="2000">
                <a:solidFill>
                  <a:schemeClr val="dk1"/>
                </a:solidFill>
              </a:rPr>
              <a:t>👉</a:t>
            </a:r>
            <a:endParaRPr/>
          </a:p>
        </p:txBody>
      </p:sp>
      <p:sp>
        <p:nvSpPr>
          <p:cNvPr id="967" name="Google Shape;967;p132"/>
          <p:cNvSpPr txBox="1"/>
          <p:nvPr/>
        </p:nvSpPr>
        <p:spPr>
          <a:xfrm>
            <a:off x="301725" y="2681750"/>
            <a:ext cx="390900" cy="4926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es-419" sz="2000">
                <a:solidFill>
                  <a:schemeClr val="dk1"/>
                </a:solidFill>
              </a:rPr>
              <a:t>👉</a:t>
            </a:r>
            <a:endParaRPr/>
          </a:p>
        </p:txBody>
      </p:sp>
      <p:sp>
        <p:nvSpPr>
          <p:cNvPr id="968" name="Google Shape;968;p132"/>
          <p:cNvSpPr txBox="1"/>
          <p:nvPr/>
        </p:nvSpPr>
        <p:spPr>
          <a:xfrm>
            <a:off x="301725" y="3590225"/>
            <a:ext cx="390900" cy="4926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es-419" sz="2000">
                <a:solidFill>
                  <a:schemeClr val="dk1"/>
                </a:solidFill>
              </a:rPr>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